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6"/>
  </p:notesMasterIdLst>
  <p:sldIdLst>
    <p:sldId id="256" r:id="rId2"/>
    <p:sldId id="283" r:id="rId3"/>
    <p:sldId id="257" r:id="rId4"/>
    <p:sldId id="265" r:id="rId5"/>
    <p:sldId id="258" r:id="rId6"/>
    <p:sldId id="268" r:id="rId7"/>
    <p:sldId id="263" r:id="rId8"/>
    <p:sldId id="259" r:id="rId9"/>
    <p:sldId id="260" r:id="rId10"/>
    <p:sldId id="261" r:id="rId11"/>
    <p:sldId id="262" r:id="rId12"/>
    <p:sldId id="267" r:id="rId13"/>
    <p:sldId id="264" r:id="rId14"/>
    <p:sldId id="266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300" r:id="rId37"/>
    <p:sldId id="299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302" r:id="rId47"/>
    <p:sldId id="301" r:id="rId48"/>
    <p:sldId id="303" r:id="rId49"/>
    <p:sldId id="304" r:id="rId50"/>
    <p:sldId id="305" r:id="rId51"/>
    <p:sldId id="306" r:id="rId52"/>
    <p:sldId id="307" r:id="rId53"/>
    <p:sldId id="308" r:id="rId54"/>
    <p:sldId id="309" r:id="rId5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Exposition" id="{BE11CCBF-8940-8442-9905-542E16DE30AF}">
          <p14:sldIdLst>
            <p14:sldId id="256"/>
            <p14:sldId id="283"/>
            <p14:sldId id="257"/>
            <p14:sldId id="265"/>
            <p14:sldId id="258"/>
            <p14:sldId id="268"/>
          </p14:sldIdLst>
        </p14:section>
        <p14:section name="Introduction" id="{89E76243-6B82-E54B-A244-F2A5B9F543B9}">
          <p14:sldIdLst>
            <p14:sldId id="263"/>
            <p14:sldId id="259"/>
            <p14:sldId id="260"/>
            <p14:sldId id="261"/>
            <p14:sldId id="262"/>
          </p14:sldIdLst>
        </p14:section>
        <p14:section name="The SELECT query" id="{A30C06A6-4FE8-F440-AE62-AB6403D68E33}">
          <p14:sldIdLst>
            <p14:sldId id="267"/>
            <p14:sldId id="264"/>
            <p14:sldId id="266"/>
            <p14:sldId id="269"/>
            <p14:sldId id="270"/>
            <p14:sldId id="271"/>
            <p14:sldId id="272"/>
            <p14:sldId id="273"/>
          </p14:sldIdLst>
        </p14:section>
        <p14:section name="Joins" id="{E66C135D-E514-3348-B420-035B88B7FDA7}">
          <p14:sldIdLst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</p14:sldIdLst>
        </p14:section>
        <p14:section name="Intermediate SQL" id="{4B822F6A-5494-8C47-93E7-55D2ABCB5384}">
          <p14:sldIdLst>
            <p14:sldId id="284"/>
            <p14:sldId id="285"/>
            <p14:sldId id="286"/>
            <p14:sldId id="287"/>
            <p14:sldId id="288"/>
            <p14:sldId id="289"/>
            <p14:sldId id="290"/>
          </p14:sldIdLst>
        </p14:section>
        <p14:section name="Project introduction" id="{C4EF0366-AF53-3F4C-A394-828A3F6FF3F8}">
          <p14:sldIdLst>
            <p14:sldId id="300"/>
            <p14:sldId id="299"/>
          </p14:sldIdLst>
        </p14:section>
        <p14:section name="Modifying tables" id="{7883D246-1CA6-2D46-AC9F-D873844DB5C2}">
          <p14:sldIdLst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</p14:sldIdLst>
        </p14:section>
        <p14:section name="SQL injection" id="{2564C1DB-9433-B541-AFA9-8DE7DFD9AB40}">
          <p14:sldIdLst>
            <p14:sldId id="302"/>
            <p14:sldId id="301"/>
            <p14:sldId id="303"/>
            <p14:sldId id="304"/>
            <p14:sldId id="305"/>
            <p14:sldId id="306"/>
            <p14:sldId id="307"/>
          </p14:sldIdLst>
        </p14:section>
        <p14:section name="Conclusion" id="{EEE76614-092D-EB40-AF3D-E29731830A07}">
          <p14:sldIdLst>
            <p14:sldId id="308"/>
            <p14:sldId id="30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171"/>
    <p:restoredTop sz="94719"/>
  </p:normalViewPr>
  <p:slideViewPr>
    <p:cSldViewPr snapToGrid="0" snapToObjects="1">
      <p:cViewPr>
        <p:scale>
          <a:sx n="140" d="100"/>
          <a:sy n="140" d="100"/>
        </p:scale>
        <p:origin x="1480" y="344"/>
      </p:cViewPr>
      <p:guideLst/>
    </p:cSldViewPr>
  </p:slideViewPr>
  <p:outlineViewPr>
    <p:cViewPr>
      <p:scale>
        <a:sx n="33" d="100"/>
        <a:sy n="33" d="100"/>
      </p:scale>
      <p:origin x="0" y="-13512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9FC870-B9FF-074A-87C7-5764A2C098E5}" type="datetimeFigureOut">
              <a:rPr lang="en-US" smtClean="0"/>
              <a:t>2/6/19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AE20AD-FC26-3C4E-B153-05ED13AF584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37537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thank MTA</a:t>
            </a:r>
          </a:p>
          <a:p>
            <a:r>
              <a:rPr lang="en-US" dirty="0"/>
              <a:t>- thank everyone for coming</a:t>
            </a:r>
          </a:p>
          <a:p>
            <a:r>
              <a:rPr lang="en-US" dirty="0"/>
              <a:t>- alliteration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AE20AD-FC26-3C4E-B153-05ED13AF5848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58256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the search engine project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AE20AD-FC26-3C4E-B153-05ED13AF5848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61076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YEET THAT WHEAT SAY 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AE20AD-FC26-3C4E-B153-05ED13AF5848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04865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the query that returns a record</a:t>
            </a:r>
          </a:p>
          <a:p>
            <a:endParaRPr lang="en-US" dirty="0"/>
          </a:p>
          <a:p>
            <a:r>
              <a:rPr lang="en-US" dirty="0"/>
              <a:t>show the query that returns an attribute</a:t>
            </a:r>
          </a:p>
          <a:p>
            <a:endParaRPr lang="en-US" dirty="0"/>
          </a:p>
          <a:p>
            <a:r>
              <a:rPr lang="en-US" dirty="0"/>
              <a:t>like an excel file:</a:t>
            </a:r>
          </a:p>
          <a:p>
            <a:r>
              <a:rPr lang="en-US" dirty="0"/>
              <a:t>- the database is like the file</a:t>
            </a:r>
          </a:p>
          <a:p>
            <a:r>
              <a:rPr lang="en-US" dirty="0"/>
              <a:t>- the schema is like the sheets</a:t>
            </a:r>
          </a:p>
          <a:p>
            <a:r>
              <a:rPr lang="en-US" dirty="0"/>
              <a:t>- the tables are like tables in the sheets</a:t>
            </a:r>
          </a:p>
          <a:p>
            <a:r>
              <a:rPr lang="en-US" dirty="0"/>
              <a:t>- queries are sort of like excel functions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AE20AD-FC26-3C4E-B153-05ED13AF5848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97432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 LIMIT example in live coding (so show that too)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AE20AD-FC26-3C4E-B153-05ED13AF5848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01468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ask to guess what DISTINCT means</a:t>
            </a:r>
          </a:p>
          <a:p>
            <a:r>
              <a:rPr lang="en-US" dirty="0"/>
              <a:t>comment on how it's easy to read and understand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AE20AD-FC26-3C4E-B153-05ED13AF5848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73836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selecting is all you need </a:t>
            </a:r>
          </a:p>
          <a:p>
            <a:r>
              <a:rPr lang="en-US" dirty="0"/>
              <a:t>low expectation job interviews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AE20AD-FC26-3C4E-B153-05ED13AF5848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36316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little more complicated</a:t>
            </a:r>
          </a:p>
          <a:p>
            <a:r>
              <a:rPr lang="en-US" dirty="0"/>
              <a:t>kind of daunting at first but pretty easy to follow</a:t>
            </a:r>
          </a:p>
          <a:p>
            <a:endParaRPr lang="en-US" dirty="0"/>
          </a:p>
          <a:p>
            <a:r>
              <a:rPr lang="en-US" dirty="0"/>
              <a:t>the power of relational databases</a:t>
            </a:r>
          </a:p>
          <a:p>
            <a:r>
              <a:rPr lang="en-US" dirty="0"/>
              <a:t>- files are difficult to sync together</a:t>
            </a:r>
          </a:p>
          <a:p>
            <a:r>
              <a:rPr lang="en-US" dirty="0"/>
              <a:t>- can have more complicated structures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AE20AD-FC26-3C4E-B153-05ED13AF5848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40596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that's a lot of toothpaste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AE20AD-FC26-3C4E-B153-05ED13AF5848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05534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PRIMARY KEY can also consist of multiple attributes</a:t>
            </a:r>
          </a:p>
          <a:p>
            <a:r>
              <a:rPr lang="en-US" dirty="0"/>
              <a:t>- primary key ensures that the record can be uniquely identified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AE20AD-FC26-3C4E-B153-05ED13AF5848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411007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won't be teaching FULL OUTER JOIN because it is not possible to do in SQLite (needs a workaround and not used much in practice)</a:t>
            </a:r>
          </a:p>
          <a:p>
            <a:endParaRPr lang="en-US" dirty="0"/>
          </a:p>
          <a:p>
            <a:r>
              <a:rPr lang="en-US" dirty="0"/>
              <a:t>won't be teaching RIGHT JOIN because it's the same as LEFT JOIN and you can't do it in SQLite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AE20AD-FC26-3C4E-B153-05ED13AF5848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75217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TEDx comment</a:t>
            </a:r>
          </a:p>
          <a:p>
            <a:r>
              <a:rPr lang="en-US" dirty="0"/>
              <a:t>- 4th year at UTSC</a:t>
            </a:r>
          </a:p>
          <a:p>
            <a:r>
              <a:rPr lang="en-US" dirty="0"/>
              <a:t>- TA</a:t>
            </a:r>
          </a:p>
          <a:p>
            <a:r>
              <a:rPr lang="en-US" dirty="0"/>
              <a:t>- MPAC</a:t>
            </a:r>
          </a:p>
          <a:p>
            <a:r>
              <a:rPr lang="en-US" dirty="0"/>
              <a:t>- </a:t>
            </a:r>
            <a:r>
              <a:rPr lang="en-US" dirty="0" err="1"/>
              <a:t>jackie</a:t>
            </a:r>
            <a:r>
              <a:rPr lang="en-US" dirty="0"/>
              <a:t> </a:t>
            </a:r>
            <a:r>
              <a:rPr lang="en-US" dirty="0" err="1"/>
              <a:t>chan</a:t>
            </a:r>
            <a:endParaRPr lang="en-US" dirty="0"/>
          </a:p>
          <a:p>
            <a:r>
              <a:rPr lang="en-US" dirty="0"/>
              <a:t>- crazy rich </a:t>
            </a:r>
            <a:r>
              <a:rPr lang="en-US" dirty="0" err="1"/>
              <a:t>asians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AE20AD-FC26-3C4E-B153-05ED13AF5848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516681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 really intermediate:</a:t>
            </a:r>
          </a:p>
          <a:p>
            <a:r>
              <a:rPr lang="en-US" dirty="0"/>
              <a:t>- things that don't fit in from before</a:t>
            </a:r>
          </a:p>
          <a:p>
            <a:r>
              <a:rPr lang="en-US" dirty="0"/>
              <a:t>- there's a lot of crazy stuff you can do that </a:t>
            </a:r>
            <a:r>
              <a:rPr lang="en-US" dirty="0" err="1"/>
              <a:t>i</a:t>
            </a:r>
            <a:r>
              <a:rPr lang="en-US" dirty="0"/>
              <a:t> won't teach</a:t>
            </a:r>
          </a:p>
          <a:p>
            <a:endParaRPr lang="en-US" dirty="0"/>
          </a:p>
          <a:p>
            <a:r>
              <a:rPr lang="en-US" dirty="0"/>
              <a:t>more refined ways of selecting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AE20AD-FC26-3C4E-B153-05ED13AF5848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98551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comment on CSCC43 exams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AE20AD-FC26-3C4E-B153-05ED13AF5848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028175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 of the basic stuff you need to know for SELECT</a:t>
            </a:r>
          </a:p>
          <a:p>
            <a:r>
              <a:rPr lang="en-US" dirty="0"/>
              <a:t>- still a lot more options and things that you can do</a:t>
            </a:r>
          </a:p>
          <a:p>
            <a:r>
              <a:rPr lang="en-US" dirty="0"/>
              <a:t>    - a database course would test you much harder on these concepts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AE20AD-FC26-3C4E-B153-05ED13AF5848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56542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take a break here</a:t>
            </a:r>
          </a:p>
          <a:p>
            <a:r>
              <a:rPr lang="en-US" dirty="0"/>
              <a:t>perhaps lengthy if way too much time leftover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AE20AD-FC26-3C4E-B153-05ED13AF5848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363735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joke on the name</a:t>
            </a:r>
          </a:p>
          <a:p>
            <a:r>
              <a:rPr lang="en-US" dirty="0"/>
              <a:t>from this point, create the tables with the next slides in the project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AE20AD-FC26-3C4E-B153-05ED13AF5848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275133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AE20AD-FC26-3C4E-B153-05ED13AF5848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557733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updating dynamic data is bad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AE20AD-FC26-3C4E-B153-05ED13AF5848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728129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may want a record again in the future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AE20AD-FC26-3C4E-B153-05ED13AF5848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607428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alter is a very powerful command but we only use it for two options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AE20AD-FC26-3C4E-B153-05ED13AF5848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94265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story about how </a:t>
            </a:r>
            <a:r>
              <a:rPr lang="en-US" dirty="0" err="1"/>
              <a:t>i</a:t>
            </a:r>
            <a:r>
              <a:rPr lang="en-US" dirty="0"/>
              <a:t> dropped prod database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AE20AD-FC26-3C4E-B153-05ED13AF5848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4805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try not to be too boring doing dumb examples</a:t>
            </a:r>
          </a:p>
          <a:p>
            <a:r>
              <a:rPr lang="en-US" dirty="0"/>
              <a:t>    - we'll be doing a lot of dumb examples in the beginning in order to learn how things work</a:t>
            </a:r>
          </a:p>
          <a:p>
            <a:endParaRPr lang="en-US" dirty="0"/>
          </a:p>
          <a:p>
            <a:r>
              <a:rPr lang="en-US" dirty="0"/>
              <a:t>- the project will be a cooler showcase of what you're going to learn</a:t>
            </a:r>
          </a:p>
          <a:p>
            <a:r>
              <a:rPr lang="en-US" dirty="0"/>
              <a:t>    - what people actually use in real life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AE20AD-FC26-3C4E-B153-05ED13AF5848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842079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know everything you need to know for a basic interview</a:t>
            </a:r>
          </a:p>
          <a:p>
            <a:r>
              <a:rPr lang="en-US" dirty="0"/>
              <a:t>- still a lot to learn but you have all the basics here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AE20AD-FC26-3C4E-B153-05ED13AF5848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561537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unghh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AE20AD-FC26-3C4E-B153-05ED13AF5848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799201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website with lots of SQL injection attacks</a:t>
            </a:r>
          </a:p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codecurmudgeon.com</a:t>
            </a:r>
            <a:r>
              <a:rPr lang="en-US" dirty="0"/>
              <a:t>/</a:t>
            </a:r>
            <a:r>
              <a:rPr lang="en-US" dirty="0" err="1"/>
              <a:t>wp</a:t>
            </a:r>
            <a:r>
              <a:rPr lang="en-US" dirty="0"/>
              <a:t>/</a:t>
            </a:r>
            <a:r>
              <a:rPr lang="en-US" dirty="0" err="1"/>
              <a:t>sql</a:t>
            </a:r>
            <a:r>
              <a:rPr lang="en-US" dirty="0"/>
              <a:t>-injection-hall-of-shame/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AE20AD-FC26-3C4E-B153-05ED13AF5848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062493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thank everyone again</a:t>
            </a:r>
          </a:p>
          <a:p>
            <a:endParaRPr lang="en-US" dirty="0"/>
          </a:p>
          <a:p>
            <a:r>
              <a:rPr lang="en-US" dirty="0"/>
              <a:t>take questions for a while at the very end (probably will be a lot of time leftover)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AE20AD-FC26-3C4E-B153-05ED13AF5848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06144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differences between CSCC43</a:t>
            </a:r>
          </a:p>
          <a:p>
            <a:r>
              <a:rPr lang="en-US" dirty="0"/>
              <a:t>    - ER diagrams</a:t>
            </a:r>
          </a:p>
          <a:p>
            <a:r>
              <a:rPr lang="en-US" dirty="0"/>
              <a:t>    - much more in depth with queries</a:t>
            </a:r>
          </a:p>
          <a:p>
            <a:r>
              <a:rPr lang="en-US" dirty="0"/>
              <a:t>    - much more difficult practice problems</a:t>
            </a:r>
          </a:p>
          <a:p>
            <a:r>
              <a:rPr lang="en-US" dirty="0"/>
              <a:t>        - just breaking the ice...</a:t>
            </a:r>
          </a:p>
          <a:p>
            <a:endParaRPr lang="en-US" dirty="0"/>
          </a:p>
          <a:p>
            <a:r>
              <a:rPr lang="en-US" dirty="0"/>
              <a:t>- CSCB20 recommended for beginners</a:t>
            </a:r>
          </a:p>
          <a:p>
            <a:r>
              <a:rPr lang="en-US" dirty="0"/>
              <a:t>    - get your feet in the water</a:t>
            </a:r>
          </a:p>
          <a:p>
            <a:r>
              <a:rPr lang="en-US" dirty="0"/>
              <a:t>    - don't need to be in comp sci to be in 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AE20AD-FC26-3C4E-B153-05ED13AF5848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70243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talk about SQLite</a:t>
            </a:r>
          </a:p>
          <a:p>
            <a:r>
              <a:rPr lang="en-US" dirty="0"/>
              <a:t>    - </a:t>
            </a:r>
            <a:r>
              <a:rPr lang="en-US" dirty="0" err="1"/>
              <a:t>flavours</a:t>
            </a:r>
            <a:r>
              <a:rPr lang="en-US" dirty="0"/>
              <a:t> of SQL</a:t>
            </a:r>
          </a:p>
          <a:p>
            <a:r>
              <a:rPr lang="en-US" dirty="0"/>
              <a:t>    - used heavily in mobile development</a:t>
            </a:r>
          </a:p>
          <a:p>
            <a:r>
              <a:rPr lang="en-US" dirty="0"/>
              <a:t>    - easy to use</a:t>
            </a:r>
          </a:p>
          <a:p>
            <a:r>
              <a:rPr lang="en-US" dirty="0"/>
              <a:t>       - only needs a file to setup</a:t>
            </a:r>
          </a:p>
          <a:p>
            <a:r>
              <a:rPr lang="en-US" dirty="0"/>
              <a:t>       - regular databases are cumbersome to setup</a:t>
            </a:r>
          </a:p>
          <a:p>
            <a:endParaRPr lang="en-US" dirty="0"/>
          </a:p>
          <a:p>
            <a:r>
              <a:rPr lang="en-US" dirty="0"/>
              <a:t>- talk about Python</a:t>
            </a:r>
          </a:p>
          <a:p>
            <a:r>
              <a:rPr lang="en-US" dirty="0"/>
              <a:t>    - used in some places for web development</a:t>
            </a:r>
          </a:p>
          <a:p>
            <a:r>
              <a:rPr lang="en-US" dirty="0"/>
              <a:t>    - talk about Flask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AE20AD-FC26-3C4E-B153-05ED13AF5848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84005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comment on how you don't normally do this in practice</a:t>
            </a:r>
          </a:p>
          <a:p>
            <a:r>
              <a:rPr lang="en-US" dirty="0"/>
              <a:t>    - talk about command line program (maybe even show it)</a:t>
            </a:r>
          </a:p>
          <a:p>
            <a:r>
              <a:rPr lang="en-US" dirty="0"/>
              <a:t>    - talk about why we use something like this</a:t>
            </a:r>
          </a:p>
          <a:p>
            <a:endParaRPr lang="en-US" dirty="0"/>
          </a:p>
          <a:p>
            <a:r>
              <a:rPr lang="en-US" dirty="0"/>
              <a:t>PHILLY D SAY THE LINE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AE20AD-FC26-3C4E-B153-05ED13AF5848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41739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talk about how bad it was to access files in the past</a:t>
            </a:r>
          </a:p>
          <a:p>
            <a:r>
              <a:rPr lang="en-US" dirty="0"/>
              <a:t>    - reading and writing from file</a:t>
            </a:r>
          </a:p>
          <a:p>
            <a:r>
              <a:rPr lang="en-US" dirty="0"/>
              <a:t>    - keeping all files up to date and in sync with one another</a:t>
            </a:r>
          </a:p>
          <a:p>
            <a:r>
              <a:rPr lang="en-US" dirty="0"/>
              <a:t>    - editing the middle of a file</a:t>
            </a:r>
          </a:p>
          <a:p>
            <a:r>
              <a:rPr lang="en-US" dirty="0"/>
              <a:t>    - writing code to read the file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AE20AD-FC26-3C4E-B153-05ED13AF5848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77375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SQL advantages:</a:t>
            </a:r>
          </a:p>
          <a:p>
            <a:r>
              <a:rPr lang="en-US" dirty="0"/>
              <a:t>    - easy way to get data</a:t>
            </a:r>
          </a:p>
          <a:p>
            <a:r>
              <a:rPr lang="en-US" dirty="0"/>
              <a:t>    - easy way to put data in</a:t>
            </a:r>
          </a:p>
          <a:p>
            <a:r>
              <a:rPr lang="en-US" dirty="0"/>
              <a:t>    - consistent</a:t>
            </a:r>
          </a:p>
          <a:p>
            <a:r>
              <a:rPr lang="en-US" dirty="0"/>
              <a:t>    - less time needed to code reading and writing to files</a:t>
            </a:r>
          </a:p>
          <a:p>
            <a:r>
              <a:rPr lang="en-US" dirty="0"/>
              <a:t>    - much easier to learn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AE20AD-FC26-3C4E-B153-05ED13AF5848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31614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$84,245 freedom dollars = $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111,538.27 CAD</a:t>
            </a:r>
          </a:p>
          <a:p>
            <a:r>
              <a:rPr lang="en-US" dirty="0"/>
              <a:t>- other jobs make even more</a:t>
            </a:r>
          </a:p>
          <a:p>
            <a:r>
              <a:rPr lang="en-US" dirty="0"/>
              <a:t>    - big data analysts</a:t>
            </a:r>
          </a:p>
          <a:p>
            <a:r>
              <a:rPr lang="en-US" dirty="0"/>
              <a:t>    - stats people</a:t>
            </a:r>
          </a:p>
          <a:p>
            <a:endParaRPr lang="en-US" dirty="0"/>
          </a:p>
          <a:p>
            <a:r>
              <a:rPr lang="en-US" dirty="0"/>
              <a:t>companies usually have a person who deals with SQL:</a:t>
            </a:r>
          </a:p>
          <a:p>
            <a:r>
              <a:rPr lang="en-US" dirty="0"/>
              <a:t>- one guy who knows all of the tables</a:t>
            </a:r>
          </a:p>
          <a:p>
            <a:r>
              <a:rPr lang="en-US" dirty="0"/>
              <a:t>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AE20AD-FC26-3C4E-B153-05ED13AF5848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79314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7E4E0-58CA-0440-93CF-6234C209DE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EDB08B9-A596-1B45-8801-A28FAF7E8C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870A39-C4BB-0944-9E0D-A8546A050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DDF51-877A-6147-B3DB-52D49827D3DF}" type="datetimeFigureOut">
              <a:rPr lang="en-US" smtClean="0"/>
              <a:t>2/6/19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20D655-F68B-1049-938A-BCCC694BDB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384C5E-F777-BB41-9353-0901108277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2BD19-31A7-9047-A7CF-98231AB7BA5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97923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77ECD9-7234-2E49-8136-676BB147B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8DDE913-6734-484B-9C7A-D4788467E7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9C4DAE-DA27-3244-87B6-85F5DAA909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DDF51-877A-6147-B3DB-52D49827D3DF}" type="datetimeFigureOut">
              <a:rPr lang="en-US" smtClean="0"/>
              <a:t>2/6/19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ACD8CE-B9B1-2F45-9DFF-B75EEDCCCA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190BAC-DCE6-3844-982E-2DC9DCC65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2BD19-31A7-9047-A7CF-98231AB7BA5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10571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378AE13-3AE5-6E4D-BA9F-6016771D0C5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ED57469-270D-1842-A450-90C6DBEE88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99462A-E832-F347-AE47-F434995F30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DDF51-877A-6147-B3DB-52D49827D3DF}" type="datetimeFigureOut">
              <a:rPr lang="en-US" smtClean="0"/>
              <a:t>2/6/19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3C57AE-EBF3-F74B-98AE-C793239A69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6709D8-EFBB-FF4A-A7E6-B04AAF956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2BD19-31A7-9047-A7CF-98231AB7BA5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48469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23AE29-4FE7-A047-B553-134A1538AD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F7F943-F9E9-0A46-89E3-8456644974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12CEB1-BD3E-DC45-BBBE-B46907BBE1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DDF51-877A-6147-B3DB-52D49827D3DF}" type="datetimeFigureOut">
              <a:rPr lang="en-US" smtClean="0"/>
              <a:t>2/6/19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1B8963-4355-264A-B01B-96D96AD880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A380CB-8C8A-A749-997D-F56568B6C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2BD19-31A7-9047-A7CF-98231AB7BA5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73101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777CE7-7F6E-0F48-BCC2-F3A4F4A49E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FAEE26-9A36-4F4C-A0B5-72050ADECF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28DCBA-5567-5F4D-AC8F-7F5DF99EEF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DDF51-877A-6147-B3DB-52D49827D3DF}" type="datetimeFigureOut">
              <a:rPr lang="en-US" smtClean="0"/>
              <a:t>2/6/19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65634B-13DC-8D42-9609-E3D62BF104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75656C-B7D6-F04A-9FC9-66A1D9BA1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2BD19-31A7-9047-A7CF-98231AB7BA5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37950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CAD325-9D47-9C4F-8B1F-D2670EC74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F51037-AE0F-9043-8DDE-66792EF733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32B580-9EB2-854A-814F-72031E89AE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5BE0D2-9BCC-1746-87ED-2463A344AF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DDF51-877A-6147-B3DB-52D49827D3DF}" type="datetimeFigureOut">
              <a:rPr lang="en-US" smtClean="0"/>
              <a:t>2/6/19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BF2669-1A93-D54B-84E0-A60D617C4E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D986BE-FAD8-434A-ABC7-34B10CB1B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2BD19-31A7-9047-A7CF-98231AB7BA5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59335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F92F27-0BB6-5B42-BEE8-B179AEE3FF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AFB37F-7D0D-3E4F-A35F-61416A41E5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B9621C-09D4-754E-AD2C-F9D304F7DF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BFB0E7-6197-094D-8D84-18AE6461099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BBD4435-86AD-4B45-8069-FC0A9B0FD9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420618C-192B-654B-8344-A45485398D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DDF51-877A-6147-B3DB-52D49827D3DF}" type="datetimeFigureOut">
              <a:rPr lang="en-US" smtClean="0"/>
              <a:t>2/6/19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9C89962-E982-E940-BCC3-BEDFB72D7E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2632697-7F21-3A4A-A604-19740E785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2BD19-31A7-9047-A7CF-98231AB7BA5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25936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014E3E-7173-6F4D-BCBA-5CF4D947A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8B36F0E-0F88-6546-B676-19F65C0380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DDF51-877A-6147-B3DB-52D49827D3DF}" type="datetimeFigureOut">
              <a:rPr lang="en-US" smtClean="0"/>
              <a:t>2/6/19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3D53B4-EC58-C14A-BC2B-54A2CDAD78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D4F4C4-CC38-234C-AB0F-947B46391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2BD19-31A7-9047-A7CF-98231AB7BA5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46238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AEBD152-C773-A143-95D6-E410C76793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DDF51-877A-6147-B3DB-52D49827D3DF}" type="datetimeFigureOut">
              <a:rPr lang="en-US" smtClean="0"/>
              <a:t>2/6/19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F6EE3EE-4D35-DC4E-A884-E6A161E7E7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165DE0-019F-CD4C-BD61-618E46A82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2BD19-31A7-9047-A7CF-98231AB7BA5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15094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B34091-8F61-2D47-BB55-52FC8A5F8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796B46-2554-884E-807E-E2AC4BBC13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CED716-4BE9-864D-A4BD-EDA13814FF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80CAC8-384F-E14D-B3A3-F3A8B03481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DDF51-877A-6147-B3DB-52D49827D3DF}" type="datetimeFigureOut">
              <a:rPr lang="en-US" smtClean="0"/>
              <a:t>2/6/19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251A38-5615-D142-99F1-D2D2D874C6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B44472-C746-0043-A2FB-5AA7AD48F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2BD19-31A7-9047-A7CF-98231AB7BA5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51447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4816EF-6A84-3F44-8E04-5BEE0DE72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323E0C-1127-F240-BB05-D7AAAE4ED3D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6993C9-EC0C-8540-AF79-7553492C13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68B8B1-9C7F-D742-9106-FFACA133DE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DDF51-877A-6147-B3DB-52D49827D3DF}" type="datetimeFigureOut">
              <a:rPr lang="en-US" smtClean="0"/>
              <a:t>2/6/19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0A6331-1731-0F4F-96FD-D47B996F12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9D5A67-7EAF-CF41-9714-0A3F3DB96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2BD19-31A7-9047-A7CF-98231AB7BA5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16852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3A42C0-35EA-8446-8384-0C77F594A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B37F72-8FA5-A540-9EC7-5D428C33E5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992E7D-E944-974B-899A-35CC002B5D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9DDF51-877A-6147-B3DB-52D49827D3DF}" type="datetimeFigureOut">
              <a:rPr lang="en-US" smtClean="0"/>
              <a:t>2/6/19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71C9D3-7DE7-0648-B3AA-D7A3B203FC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6A3AF7-EB32-EF48-A413-F2D4BDA902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2BD19-31A7-9047-A7CF-98231AB7BA5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35768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strzhang/sql-lectureto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.png"/><Relationship Id="rId5" Type="http://schemas.openxmlformats.org/officeDocument/2006/relationships/hyperlink" Target="https://www.python.org/downloads/release/python-370/" TargetMode="External"/><Relationship Id="rId4" Type="http://schemas.openxmlformats.org/officeDocument/2006/relationships/hyperlink" Target="https://sqlitebrowser.org/" TargetMode="Externa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mstrzhang.github.io/" TargetMode="External"/><Relationship Id="rId5" Type="http://schemas.openxmlformats.org/officeDocument/2006/relationships/hyperlink" Target="https://www.linkedin.com/in/mstrzhang/" TargetMode="External"/><Relationship Id="rId4" Type="http://schemas.openxmlformats.org/officeDocument/2006/relationships/hyperlink" Target="https://instagram.com/mstr_zhang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2B82CC-875D-C145-A11E-7F6CEF600B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Getting</a:t>
            </a:r>
            <a:r>
              <a:rPr lang="en-US" b="1" dirty="0"/>
              <a:t> </a:t>
            </a:r>
            <a:r>
              <a:rPr lang="en-US" b="1" i="1" dirty="0">
                <a:solidFill>
                  <a:srgbClr val="FF0000"/>
                </a:solidFill>
              </a:rPr>
              <a:t>SPICY</a:t>
            </a:r>
            <a:r>
              <a:rPr lang="en-US" b="1" dirty="0"/>
              <a:t> </a:t>
            </a:r>
            <a:r>
              <a:rPr lang="en-US" dirty="0"/>
              <a:t>with SQL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BA4C99-D572-7442-A819-E114B839E94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 crash course on SQL by </a:t>
            </a:r>
            <a:r>
              <a:rPr lang="en-US" b="1" dirty="0"/>
              <a:t>KEVIN ZHANG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49453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2A5316D-ED2F-4F89-B4B4-8D9240B1A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18D153-B768-C74B-9F50-E703853B1F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510" y="1487272"/>
            <a:ext cx="2743200" cy="27432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WHY SHOULD I LEARN THIS MUMBO JUMBO?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7E7B21-B911-624E-AF6F-44AA35F70D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41379" y="3961237"/>
            <a:ext cx="7188199" cy="239800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800"/>
              <a:t>The average </a:t>
            </a:r>
            <a:r>
              <a:rPr lang="en-US" sz="1800" b="1"/>
              <a:t>SQL Developer </a:t>
            </a:r>
            <a:r>
              <a:rPr lang="en-US" sz="1800"/>
              <a:t>in the United States makes </a:t>
            </a:r>
            <a:r>
              <a:rPr lang="en-US" sz="1800" b="1"/>
              <a:t>$84,245</a:t>
            </a:r>
            <a:r>
              <a:rPr lang="en-US" sz="1800"/>
              <a:t> per year</a:t>
            </a:r>
          </a:p>
          <a:p>
            <a:pPr lvl="1"/>
            <a:r>
              <a:rPr lang="en-US" sz="1600"/>
              <a:t>Incredibly crucial and important job in many tech companies</a:t>
            </a:r>
          </a:p>
          <a:p>
            <a:pPr lvl="1"/>
            <a:r>
              <a:rPr lang="en-US" sz="1600"/>
              <a:t>One of the </a:t>
            </a:r>
            <a:r>
              <a:rPr lang="en-US" sz="1600" b="1"/>
              <a:t>most sought-after </a:t>
            </a:r>
            <a:r>
              <a:rPr lang="en-US" sz="1600"/>
              <a:t>skills by hiring employers</a:t>
            </a:r>
          </a:p>
          <a:p>
            <a:pPr lvl="2"/>
            <a:r>
              <a:rPr lang="en-US" sz="1400"/>
              <a:t>Currently </a:t>
            </a:r>
            <a:r>
              <a:rPr lang="en-US" sz="1400" b="1"/>
              <a:t>hundreds of thousands</a:t>
            </a:r>
            <a:r>
              <a:rPr lang="en-US" sz="1400"/>
              <a:t> of open positions on </a:t>
            </a:r>
            <a:r>
              <a:rPr lang="en-US" sz="1400" err="1"/>
              <a:t>Indeed.com</a:t>
            </a:r>
            <a:endParaRPr lang="en-US" sz="1400"/>
          </a:p>
          <a:p>
            <a:r>
              <a:rPr lang="en-US" sz="1800"/>
              <a:t>Essential to know for any sort of serious application development</a:t>
            </a:r>
          </a:p>
          <a:p>
            <a:r>
              <a:rPr lang="en-US" sz="1800"/>
              <a:t>Tons of potential jobs:</a:t>
            </a:r>
          </a:p>
          <a:p>
            <a:pPr lvl="1"/>
            <a:r>
              <a:rPr lang="en-US" sz="1600"/>
              <a:t>Project managers, Data analysts, Data scientists, Data engineers, …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12E8DAB-B96F-4A4B-87B3-94BCE4E3AE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1379" y="498763"/>
            <a:ext cx="6837368" cy="3173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673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7905BA41-EE6E-4F80-8636-447F22DD72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56E2BF9-A0AA-4849-8EA4-D8DD68376F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48465" y="3298722"/>
            <a:ext cx="8495070" cy="1784402"/>
          </a:xfrm>
        </p:spPr>
        <p:txBody>
          <a:bodyPr anchor="b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WHAT CAN YOU EVEN DO WITH SQL?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D7549B2-EE05-4558-8C64-AC46755F2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25914" y="889251"/>
            <a:ext cx="2140172" cy="2140172"/>
          </a:xfrm>
          <a:prstGeom prst="ellipse">
            <a:avLst/>
          </a:prstGeom>
          <a:solidFill>
            <a:srgbClr val="FFFFFF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Graphic 8" descr="Help">
            <a:extLst>
              <a:ext uri="{FF2B5EF4-FFF2-40B4-BE49-F238E27FC236}">
                <a16:creationId xmlns:a16="http://schemas.microsoft.com/office/drawing/2014/main" id="{4797C597-4574-4717-93BE-D510BF0EDB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08264" y="1371601"/>
            <a:ext cx="1175474" cy="1175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6708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tray of food on a table&#10;&#10;Description automatically generated">
            <a:extLst>
              <a:ext uri="{FF2B5EF4-FFF2-40B4-BE49-F238E27FC236}">
                <a16:creationId xmlns:a16="http://schemas.microsoft.com/office/drawing/2014/main" id="{0B143FE9-0828-6A44-B74F-5AAD518EF7B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/>
          </a:blip>
          <a:srcRect t="34362" b="9388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1884BF26-AC6D-8440-8EB7-6378519DCE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THE </a:t>
            </a:r>
            <a:r>
              <a:rPr lang="en-US" b="1">
                <a:solidFill>
                  <a:srgbClr val="FFFFFF"/>
                </a:solidFill>
                <a:latin typeface="Courier" pitchFamily="2" charset="0"/>
              </a:rPr>
              <a:t>SELECT</a:t>
            </a:r>
            <a:r>
              <a:rPr lang="en-US">
                <a:solidFill>
                  <a:srgbClr val="FFFFFF"/>
                </a:solidFill>
              </a:rPr>
              <a:t> STATEMENT</a:t>
            </a:r>
          </a:p>
        </p:txBody>
      </p:sp>
    </p:spTree>
    <p:extLst>
      <p:ext uri="{BB962C8B-B14F-4D97-AF65-F5344CB8AC3E}">
        <p14:creationId xmlns:p14="http://schemas.microsoft.com/office/powerpoint/2010/main" val="20878142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2ED650-A3F1-C740-B1BE-99B1A6BD3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RELATIONS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11F4CAE-9664-6B49-ABE2-4A25CBA2D8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ln>
            <a:noFill/>
          </a:ln>
        </p:spPr>
        <p:txBody>
          <a:bodyPr/>
          <a:lstStyle/>
          <a:p>
            <a:r>
              <a:rPr lang="en-US"/>
              <a:t>SQL is made up of tables called </a:t>
            </a:r>
            <a:r>
              <a:rPr lang="en-US" b="1"/>
              <a:t>relations</a:t>
            </a:r>
          </a:p>
          <a:p>
            <a:pPr lvl="1"/>
            <a:r>
              <a:rPr lang="en-US"/>
              <a:t>Data is stored in relations in tuples called </a:t>
            </a:r>
            <a:r>
              <a:rPr lang="en-US" b="1">
                <a:solidFill>
                  <a:srgbClr val="FF0000"/>
                </a:solidFill>
              </a:rPr>
              <a:t>records</a:t>
            </a:r>
            <a:endParaRPr lang="en-US">
              <a:solidFill>
                <a:srgbClr val="FF0000"/>
              </a:solidFill>
            </a:endParaRPr>
          </a:p>
          <a:p>
            <a:pPr lvl="1"/>
            <a:r>
              <a:rPr lang="en-US"/>
              <a:t>Each record can contain many components called </a:t>
            </a:r>
            <a:r>
              <a:rPr lang="en-US" b="1">
                <a:solidFill>
                  <a:srgbClr val="00B050"/>
                </a:solidFill>
              </a:rPr>
              <a:t>attributes</a:t>
            </a:r>
          </a:p>
          <a:p>
            <a:pPr lvl="1"/>
            <a:r>
              <a:rPr lang="en-US"/>
              <a:t>We access the data in the relations using </a:t>
            </a:r>
            <a:r>
              <a:rPr lang="en-US" b="1"/>
              <a:t>queries</a:t>
            </a:r>
          </a:p>
          <a:p>
            <a:pPr lvl="1"/>
            <a:r>
              <a:rPr lang="en-US"/>
              <a:t>We refer to a collection of relations as a </a:t>
            </a:r>
            <a:r>
              <a:rPr lang="en-US" b="1"/>
              <a:t>schema</a:t>
            </a:r>
            <a:endParaRPr lang="en-US"/>
          </a:p>
          <a:p>
            <a:r>
              <a:rPr lang="en-US"/>
              <a:t>Think of SQL like an Excel file…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9529F2C3-027E-6F48-9D77-B55703778A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4093429"/>
              </p:ext>
            </p:extLst>
          </p:nvPr>
        </p:nvGraphicFramePr>
        <p:xfrm>
          <a:off x="6261463" y="1960650"/>
          <a:ext cx="5411655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2331">
                  <a:extLst>
                    <a:ext uri="{9D8B030D-6E8A-4147-A177-3AD203B41FA5}">
                      <a16:colId xmlns:a16="http://schemas.microsoft.com/office/drawing/2014/main" val="3337094615"/>
                    </a:ext>
                  </a:extLst>
                </a:gridCol>
                <a:gridCol w="1082331">
                  <a:extLst>
                    <a:ext uri="{9D8B030D-6E8A-4147-A177-3AD203B41FA5}">
                      <a16:colId xmlns:a16="http://schemas.microsoft.com/office/drawing/2014/main" val="1243808969"/>
                    </a:ext>
                  </a:extLst>
                </a:gridCol>
                <a:gridCol w="1082331">
                  <a:extLst>
                    <a:ext uri="{9D8B030D-6E8A-4147-A177-3AD203B41FA5}">
                      <a16:colId xmlns:a16="http://schemas.microsoft.com/office/drawing/2014/main" val="2626711554"/>
                    </a:ext>
                  </a:extLst>
                </a:gridCol>
                <a:gridCol w="1082331">
                  <a:extLst>
                    <a:ext uri="{9D8B030D-6E8A-4147-A177-3AD203B41FA5}">
                      <a16:colId xmlns:a16="http://schemas.microsoft.com/office/drawing/2014/main" val="1844883426"/>
                    </a:ext>
                  </a:extLst>
                </a:gridCol>
                <a:gridCol w="1082331">
                  <a:extLst>
                    <a:ext uri="{9D8B030D-6E8A-4147-A177-3AD203B41FA5}">
                      <a16:colId xmlns:a16="http://schemas.microsoft.com/office/drawing/2014/main" val="26405285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err="1"/>
                        <a:t>firstName</a:t>
                      </a: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err="1"/>
                        <a:t>lastName</a:t>
                      </a: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err="1"/>
                        <a:t>gpa</a:t>
                      </a: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grade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69781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Alice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Allison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83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75167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Bob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err="1"/>
                        <a:t>Boberto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90764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Chad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Chadwick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62258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Kevin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Zhang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3917322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id="{8262B939-9959-1D4E-85A8-A6D01853B8D9}"/>
              </a:ext>
            </a:extLst>
          </p:cNvPr>
          <p:cNvSpPr/>
          <p:nvPr/>
        </p:nvSpPr>
        <p:spPr>
          <a:xfrm>
            <a:off x="6183085" y="2673871"/>
            <a:ext cx="5538651" cy="44196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C4A8BB1-7459-054B-ABFA-D87EE386CBB5}"/>
              </a:ext>
            </a:extLst>
          </p:cNvPr>
          <p:cNvSpPr/>
          <p:nvPr/>
        </p:nvSpPr>
        <p:spPr>
          <a:xfrm>
            <a:off x="8386010" y="1863288"/>
            <a:ext cx="1149531" cy="2035629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B49DFE2-7C42-4445-8116-9630ABA9F25F}"/>
              </a:ext>
            </a:extLst>
          </p:cNvPr>
          <p:cNvSpPr txBox="1"/>
          <p:nvPr/>
        </p:nvSpPr>
        <p:spPr>
          <a:xfrm>
            <a:off x="6519086" y="4204059"/>
            <a:ext cx="53419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FF0000"/>
                </a:solidFill>
                <a:latin typeface="Courier" pitchFamily="2" charset="0"/>
              </a:rPr>
              <a:t>SELECT</a:t>
            </a:r>
            <a:r>
              <a:rPr lang="en-US">
                <a:solidFill>
                  <a:srgbClr val="FF0000"/>
                </a:solidFill>
                <a:latin typeface="Courier" pitchFamily="2" charset="0"/>
              </a:rPr>
              <a:t> * </a:t>
            </a:r>
            <a:r>
              <a:rPr lang="en-US" b="1">
                <a:solidFill>
                  <a:srgbClr val="FF0000"/>
                </a:solidFill>
                <a:latin typeface="Courier" pitchFamily="2" charset="0"/>
              </a:rPr>
              <a:t>FROM</a:t>
            </a:r>
            <a:r>
              <a:rPr lang="en-US">
                <a:solidFill>
                  <a:srgbClr val="FF0000"/>
                </a:solidFill>
                <a:latin typeface="Courier" pitchFamily="2" charset="0"/>
              </a:rPr>
              <a:t> students </a:t>
            </a:r>
            <a:r>
              <a:rPr lang="en-US" b="1">
                <a:solidFill>
                  <a:srgbClr val="FF0000"/>
                </a:solidFill>
                <a:latin typeface="Courier" pitchFamily="2" charset="0"/>
              </a:rPr>
              <a:t>WHERE</a:t>
            </a:r>
            <a:r>
              <a:rPr lang="en-US">
                <a:solidFill>
                  <a:srgbClr val="FF0000"/>
                </a:solidFill>
                <a:latin typeface="Courier" pitchFamily="2" charset="0"/>
              </a:rPr>
              <a:t> id = 2;</a:t>
            </a:r>
          </a:p>
          <a:p>
            <a:endParaRPr lang="en-US" b="1">
              <a:solidFill>
                <a:srgbClr val="FF0000"/>
              </a:solidFill>
              <a:latin typeface="Courier" pitchFamily="2" charset="0"/>
            </a:endParaRPr>
          </a:p>
          <a:p>
            <a:r>
              <a:rPr lang="en-US" b="1">
                <a:solidFill>
                  <a:srgbClr val="00B050"/>
                </a:solidFill>
                <a:latin typeface="Courier" pitchFamily="2" charset="0"/>
              </a:rPr>
              <a:t>SELECT </a:t>
            </a:r>
            <a:r>
              <a:rPr lang="en-US" err="1">
                <a:solidFill>
                  <a:srgbClr val="00B050"/>
                </a:solidFill>
                <a:latin typeface="Courier" pitchFamily="2" charset="0"/>
              </a:rPr>
              <a:t>lastName</a:t>
            </a:r>
            <a:r>
              <a:rPr lang="en-US">
                <a:solidFill>
                  <a:srgbClr val="00B050"/>
                </a:solidFill>
                <a:latin typeface="Courier" pitchFamily="2" charset="0"/>
              </a:rPr>
              <a:t> </a:t>
            </a:r>
            <a:r>
              <a:rPr lang="en-US" b="1">
                <a:solidFill>
                  <a:srgbClr val="00B050"/>
                </a:solidFill>
                <a:latin typeface="Courier" pitchFamily="2" charset="0"/>
              </a:rPr>
              <a:t>FROM</a:t>
            </a:r>
            <a:r>
              <a:rPr lang="en-US">
                <a:solidFill>
                  <a:srgbClr val="00B050"/>
                </a:solidFill>
                <a:latin typeface="Courier" pitchFamily="2" charset="0"/>
              </a:rPr>
              <a:t> students;</a:t>
            </a:r>
            <a:endParaRPr lang="en-US" b="1">
              <a:solidFill>
                <a:srgbClr val="00B050"/>
              </a:solidFill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22366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7A4270-28AF-D142-8484-B7017C302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</a:t>
            </a:r>
            <a:r>
              <a:rPr lang="en-US" b="1"/>
              <a:t> </a:t>
            </a:r>
            <a:r>
              <a:rPr lang="en-US" b="1">
                <a:latin typeface="Courier" pitchFamily="2" charset="0"/>
              </a:rPr>
              <a:t>SELECT</a:t>
            </a:r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 STATEMENT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793A1B9-2A32-4B42-88DC-561F3C269DC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/>
              <a:t>The </a:t>
            </a:r>
            <a:r>
              <a:rPr lang="en-US" b="1">
                <a:latin typeface="Calibri" panose="020F0502020204030204" pitchFamily="34" charset="0"/>
                <a:cs typeface="Calibri" panose="020F0502020204030204" pitchFamily="34" charset="0"/>
              </a:rPr>
              <a:t>SELECT </a:t>
            </a:r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statement pulls records from a table</a:t>
            </a:r>
          </a:p>
          <a:p>
            <a:pPr lvl="1"/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The most commonly used query in SQL</a:t>
            </a:r>
          </a:p>
          <a:p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The table you wish to select from is specified using the </a:t>
            </a:r>
            <a:r>
              <a:rPr lang="en-US" b="1">
                <a:latin typeface="Calibri" panose="020F0502020204030204" pitchFamily="34" charset="0"/>
                <a:cs typeface="Calibri" panose="020F0502020204030204" pitchFamily="34" charset="0"/>
              </a:rPr>
              <a:t>FROM</a:t>
            </a:r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 clause</a:t>
            </a:r>
          </a:p>
          <a:p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You can filter the result using the </a:t>
            </a:r>
            <a:r>
              <a:rPr lang="en-US" b="1">
                <a:latin typeface="Calibri" panose="020F0502020204030204" pitchFamily="34" charset="0"/>
                <a:cs typeface="Calibri" panose="020F0502020204030204" pitchFamily="34" charset="0"/>
              </a:rPr>
              <a:t>WHERE </a:t>
            </a:r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clause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0576CEE-759C-DE40-A50C-05671C200F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85709" y="1825625"/>
            <a:ext cx="5181600" cy="4351338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The basic syntax of the </a:t>
            </a:r>
            <a:r>
              <a:rPr lang="en-US" b="1"/>
              <a:t>SELECT </a:t>
            </a:r>
            <a:r>
              <a:rPr lang="en-US"/>
              <a:t>statement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 b="1">
                <a:latin typeface="Courier" pitchFamily="2" charset="0"/>
              </a:rPr>
              <a:t>SELECT</a:t>
            </a:r>
            <a:br>
              <a:rPr lang="en-US" b="1">
                <a:latin typeface="Courier" pitchFamily="2" charset="0"/>
              </a:rPr>
            </a:br>
            <a:r>
              <a:rPr lang="en-US" b="1">
                <a:latin typeface="Courier" pitchFamily="2" charset="0"/>
              </a:rPr>
              <a:t>    </a:t>
            </a:r>
            <a:r>
              <a:rPr lang="en-US">
                <a:latin typeface="Courier" pitchFamily="2" charset="0"/>
              </a:rPr>
              <a:t>col1, col2, …</a:t>
            </a:r>
            <a:br>
              <a:rPr lang="en-US">
                <a:latin typeface="Courier" pitchFamily="2" charset="0"/>
              </a:rPr>
            </a:br>
            <a:r>
              <a:rPr lang="en-US" b="1">
                <a:latin typeface="Courier" pitchFamily="2" charset="0"/>
              </a:rPr>
              <a:t>FROM</a:t>
            </a:r>
            <a:r>
              <a:rPr lang="en-US">
                <a:latin typeface="Courier" pitchFamily="2" charset="0"/>
              </a:rPr>
              <a:t> table</a:t>
            </a:r>
          </a:p>
        </p:txBody>
      </p:sp>
    </p:spTree>
    <p:extLst>
      <p:ext uri="{BB962C8B-B14F-4D97-AF65-F5344CB8AC3E}">
        <p14:creationId xmlns:p14="http://schemas.microsoft.com/office/powerpoint/2010/main" val="40689666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0B131B-D494-9748-B041-1A23AC2B9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Courier" pitchFamily="2" charset="0"/>
              </a:rPr>
              <a:t>ORDER BY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A79456-8A28-E44D-84D6-A5B43CD6E16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/>
              <a:t>By default, the records returned come out in an unspecified order</a:t>
            </a:r>
          </a:p>
          <a:p>
            <a:pPr lvl="1"/>
            <a:r>
              <a:rPr lang="en-US"/>
              <a:t>Sometimes you want to control the order of which the the records are returned…</a:t>
            </a:r>
          </a:p>
          <a:p>
            <a:r>
              <a:rPr lang="en-US"/>
              <a:t>Two keywords for ordering:</a:t>
            </a:r>
          </a:p>
          <a:p>
            <a:pPr lvl="1"/>
            <a:r>
              <a:rPr lang="en-US" b="1">
                <a:latin typeface="Courier" pitchFamily="2" charset="0"/>
              </a:rPr>
              <a:t>ASC </a:t>
            </a:r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– ascending order</a:t>
            </a:r>
          </a:p>
          <a:p>
            <a:pPr lvl="1"/>
            <a:r>
              <a:rPr lang="en-US" b="1">
                <a:latin typeface="Courier" pitchFamily="2" charset="0"/>
              </a:rPr>
              <a:t>DESC</a:t>
            </a:r>
            <a:r>
              <a:rPr lang="en-US">
                <a:latin typeface="Courier" pitchFamily="2" charset="0"/>
              </a:rPr>
              <a:t> </a:t>
            </a:r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– descending order</a:t>
            </a:r>
            <a:endParaRPr lang="en-US" b="1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7A48A6B4-6703-DC4E-82AA-DE6C3149104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How to use </a:t>
            </a:r>
            <a:r>
              <a:rPr lang="en-US" b="1"/>
              <a:t>ORDER BY</a:t>
            </a: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 b="1">
                <a:latin typeface="Courier" pitchFamily="2" charset="0"/>
              </a:rPr>
              <a:t>SELECT</a:t>
            </a:r>
            <a:br>
              <a:rPr lang="en-US" b="1">
                <a:latin typeface="Courier" pitchFamily="2" charset="0"/>
              </a:rPr>
            </a:br>
            <a:r>
              <a:rPr lang="en-US" b="1">
                <a:latin typeface="Courier" pitchFamily="2" charset="0"/>
              </a:rPr>
              <a:t>    </a:t>
            </a:r>
            <a:r>
              <a:rPr lang="en-US">
                <a:latin typeface="Courier" pitchFamily="2" charset="0"/>
              </a:rPr>
              <a:t>col1, col2, …</a:t>
            </a:r>
            <a:br>
              <a:rPr lang="en-US">
                <a:latin typeface="Courier" pitchFamily="2" charset="0"/>
              </a:rPr>
            </a:br>
            <a:r>
              <a:rPr lang="en-US" b="1">
                <a:latin typeface="Courier" pitchFamily="2" charset="0"/>
              </a:rPr>
              <a:t>FROM</a:t>
            </a:r>
            <a:r>
              <a:rPr lang="en-US">
                <a:latin typeface="Courier" pitchFamily="2" charset="0"/>
              </a:rPr>
              <a:t> table</a:t>
            </a:r>
            <a:br>
              <a:rPr lang="en-US">
                <a:latin typeface="Courier" pitchFamily="2" charset="0"/>
              </a:rPr>
            </a:br>
            <a:r>
              <a:rPr lang="en-US" b="1">
                <a:latin typeface="Courier" pitchFamily="2" charset="0"/>
              </a:rPr>
              <a:t>ORDER BY</a:t>
            </a:r>
            <a:br>
              <a:rPr lang="en-US">
                <a:latin typeface="Courier" pitchFamily="2" charset="0"/>
              </a:rPr>
            </a:br>
            <a:r>
              <a:rPr lang="en-US">
                <a:latin typeface="Courier" pitchFamily="2" charset="0"/>
              </a:rPr>
              <a:t>    col1 [</a:t>
            </a:r>
            <a:r>
              <a:rPr lang="en-US" b="1">
                <a:latin typeface="Courier" pitchFamily="2" charset="0"/>
              </a:rPr>
              <a:t>ASC</a:t>
            </a:r>
            <a:r>
              <a:rPr lang="en-US">
                <a:latin typeface="Courier" pitchFamily="2" charset="0"/>
              </a:rPr>
              <a:t>, </a:t>
            </a:r>
            <a:r>
              <a:rPr lang="en-US" b="1">
                <a:latin typeface="Courier" pitchFamily="2" charset="0"/>
              </a:rPr>
              <a:t>DESC</a:t>
            </a:r>
            <a:r>
              <a:rPr lang="en-US">
                <a:latin typeface="Courier" pitchFamily="2" charset="0"/>
              </a:rPr>
              <a:t>],</a:t>
            </a:r>
            <a:br>
              <a:rPr lang="en-US">
                <a:latin typeface="Courier" pitchFamily="2" charset="0"/>
              </a:rPr>
            </a:br>
            <a:r>
              <a:rPr lang="en-US">
                <a:latin typeface="Courier" pitchFamily="2" charset="0"/>
              </a:rPr>
              <a:t>    col2 [</a:t>
            </a:r>
            <a:r>
              <a:rPr lang="en-US" b="1">
                <a:latin typeface="Courier" pitchFamily="2" charset="0"/>
              </a:rPr>
              <a:t>ASC</a:t>
            </a:r>
            <a:r>
              <a:rPr lang="en-US">
                <a:latin typeface="Courier" pitchFamily="2" charset="0"/>
              </a:rPr>
              <a:t>, </a:t>
            </a:r>
            <a:r>
              <a:rPr lang="en-US" b="1">
                <a:latin typeface="Courier" pitchFamily="2" charset="0"/>
              </a:rPr>
              <a:t>DESC</a:t>
            </a:r>
            <a:r>
              <a:rPr lang="en-US">
                <a:latin typeface="Courier" pitchFamily="2" charset="0"/>
              </a:rPr>
              <a:t>],</a:t>
            </a:r>
            <a:br>
              <a:rPr lang="en-US">
                <a:latin typeface="Courier" pitchFamily="2" charset="0"/>
              </a:rPr>
            </a:br>
            <a:r>
              <a:rPr lang="en-US">
                <a:latin typeface="Courier" pitchFamily="2" charset="0"/>
              </a:rPr>
              <a:t>    …;</a:t>
            </a:r>
          </a:p>
        </p:txBody>
      </p:sp>
    </p:spTree>
    <p:extLst>
      <p:ext uri="{BB962C8B-B14F-4D97-AF65-F5344CB8AC3E}">
        <p14:creationId xmlns:p14="http://schemas.microsoft.com/office/powerpoint/2010/main" val="40729031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BD202-7579-EE4F-AF9A-AB54FFFC3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Courier" pitchFamily="2" charset="0"/>
              </a:rPr>
              <a:t>DISTINCT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A60D11-CEB1-6248-8DE7-3135CD7043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1" y="1390197"/>
            <a:ext cx="5181600" cy="4351338"/>
          </a:xfrm>
        </p:spPr>
        <p:txBody>
          <a:bodyPr/>
          <a:lstStyle/>
          <a:p>
            <a:r>
              <a:rPr lang="en-US"/>
              <a:t>When given this keyword, the </a:t>
            </a:r>
            <a:r>
              <a:rPr lang="en-US" b="1"/>
              <a:t>SELECT </a:t>
            </a:r>
            <a:r>
              <a:rPr lang="en-US"/>
              <a:t>clause omits duplicated rows in a set</a:t>
            </a:r>
          </a:p>
          <a:p>
            <a:pPr lvl="1"/>
            <a:r>
              <a:rPr lang="en-US"/>
              <a:t>Useful for when you have overlapping conditions but you only want 1 result</a:t>
            </a:r>
          </a:p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9A710E-95E2-F94D-866E-C6C277FDEF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390197"/>
            <a:ext cx="5181600" cy="4351338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How to use </a:t>
            </a:r>
            <a:r>
              <a:rPr lang="en-US" b="1"/>
              <a:t>DISTINCT</a:t>
            </a: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 b="1">
                <a:latin typeface="Courier" pitchFamily="2" charset="0"/>
              </a:rPr>
              <a:t>SELECT DISTINCT</a:t>
            </a:r>
            <a:br>
              <a:rPr lang="en-US" b="1">
                <a:latin typeface="Courier" pitchFamily="2" charset="0"/>
              </a:rPr>
            </a:br>
            <a:r>
              <a:rPr lang="en-US" b="1">
                <a:latin typeface="Courier" pitchFamily="2" charset="0"/>
              </a:rPr>
              <a:t>    </a:t>
            </a:r>
            <a:r>
              <a:rPr lang="en-US">
                <a:latin typeface="Courier" pitchFamily="2" charset="0"/>
              </a:rPr>
              <a:t>col1, col2, …</a:t>
            </a:r>
            <a:br>
              <a:rPr lang="en-US">
                <a:latin typeface="Courier" pitchFamily="2" charset="0"/>
              </a:rPr>
            </a:br>
            <a:r>
              <a:rPr lang="en-US" b="1">
                <a:latin typeface="Courier" pitchFamily="2" charset="0"/>
              </a:rPr>
              <a:t>FROM</a:t>
            </a:r>
            <a:r>
              <a:rPr lang="en-US">
                <a:latin typeface="Courier" pitchFamily="2" charset="0"/>
              </a:rPr>
              <a:t> table;</a:t>
            </a:r>
          </a:p>
          <a:p>
            <a:pPr marL="0" indent="0">
              <a:buNone/>
            </a:pPr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B1F0CF-394D-CC4D-9EE5-641DB5C8E9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3483" y="3693916"/>
            <a:ext cx="4373480" cy="2682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298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035F05-98B1-364D-A8C1-0535D0A69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</a:t>
            </a:r>
            <a:r>
              <a:rPr lang="en-US" b="1"/>
              <a:t> </a:t>
            </a:r>
            <a:r>
              <a:rPr lang="en-US" b="1">
                <a:latin typeface="Courier" pitchFamily="2" charset="0"/>
              </a:rPr>
              <a:t>WHERE</a:t>
            </a:r>
            <a:r>
              <a:rPr lang="en-US" b="1"/>
              <a:t> </a:t>
            </a:r>
            <a:r>
              <a:rPr lang="en-US"/>
              <a:t>CLAUSE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A7470-CF60-9A41-895B-054A912A3AA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/>
              <a:t>Currently, we’ve been selecting </a:t>
            </a:r>
            <a:r>
              <a:rPr lang="en-US" b="1"/>
              <a:t>everything</a:t>
            </a:r>
            <a:r>
              <a:rPr lang="en-US"/>
              <a:t> from given column(s)</a:t>
            </a:r>
          </a:p>
          <a:p>
            <a:r>
              <a:rPr lang="en-US"/>
              <a:t>The </a:t>
            </a:r>
            <a:r>
              <a:rPr lang="en-US" b="1"/>
              <a:t>WHERE </a:t>
            </a:r>
            <a:r>
              <a:rPr lang="en-US"/>
              <a:t>clause allows us to filter out the data returned by the query</a:t>
            </a:r>
          </a:p>
          <a:p>
            <a:pPr lvl="1"/>
            <a:r>
              <a:rPr lang="en-US"/>
              <a:t>We do this by doing </a:t>
            </a:r>
            <a:r>
              <a:rPr lang="en-US" b="1"/>
              <a:t>comparisons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6748AE-1768-FD4B-86A2-ECE6E39A957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The monstrous </a:t>
            </a:r>
            <a:r>
              <a:rPr lang="en-US" b="1"/>
              <a:t>SELECT </a:t>
            </a:r>
            <a:r>
              <a:rPr lang="en-US"/>
              <a:t>statement…</a:t>
            </a:r>
          </a:p>
          <a:p>
            <a:pPr marL="0" indent="0">
              <a:buNone/>
            </a:pPr>
            <a:r>
              <a:rPr lang="en-US" b="1">
                <a:latin typeface="Courier" pitchFamily="2" charset="0"/>
              </a:rPr>
              <a:t>SELECT</a:t>
            </a:r>
            <a:br>
              <a:rPr lang="en-US" b="1">
                <a:latin typeface="Courier" pitchFamily="2" charset="0"/>
              </a:rPr>
            </a:br>
            <a:r>
              <a:rPr lang="en-US" b="1">
                <a:latin typeface="Courier" pitchFamily="2" charset="0"/>
              </a:rPr>
              <a:t>    </a:t>
            </a:r>
            <a:r>
              <a:rPr lang="en-US">
                <a:latin typeface="Courier" pitchFamily="2" charset="0"/>
              </a:rPr>
              <a:t>col1, col2, …</a:t>
            </a:r>
            <a:br>
              <a:rPr lang="en-US">
                <a:latin typeface="Courier" pitchFamily="2" charset="0"/>
              </a:rPr>
            </a:br>
            <a:r>
              <a:rPr lang="en-US" b="1">
                <a:latin typeface="Courier" pitchFamily="2" charset="0"/>
              </a:rPr>
              <a:t>FROM</a:t>
            </a:r>
            <a:r>
              <a:rPr lang="en-US">
                <a:latin typeface="Courier" pitchFamily="2" charset="0"/>
              </a:rPr>
              <a:t> table</a:t>
            </a:r>
            <a:br>
              <a:rPr lang="en-US">
                <a:latin typeface="Courier" pitchFamily="2" charset="0"/>
              </a:rPr>
            </a:br>
            <a:r>
              <a:rPr lang="en-US" b="1">
                <a:latin typeface="Courier" pitchFamily="2" charset="0"/>
              </a:rPr>
              <a:t>ORDER BY</a:t>
            </a:r>
            <a:br>
              <a:rPr lang="en-US">
                <a:latin typeface="Courier" pitchFamily="2" charset="0"/>
              </a:rPr>
            </a:br>
            <a:r>
              <a:rPr lang="en-US">
                <a:latin typeface="Courier" pitchFamily="2" charset="0"/>
              </a:rPr>
              <a:t>    col1 [</a:t>
            </a:r>
            <a:r>
              <a:rPr lang="en-US" b="1">
                <a:latin typeface="Courier" pitchFamily="2" charset="0"/>
              </a:rPr>
              <a:t>ASC</a:t>
            </a:r>
            <a:r>
              <a:rPr lang="en-US">
                <a:latin typeface="Courier" pitchFamily="2" charset="0"/>
              </a:rPr>
              <a:t>, </a:t>
            </a:r>
            <a:r>
              <a:rPr lang="en-US" b="1">
                <a:latin typeface="Courier" pitchFamily="2" charset="0"/>
              </a:rPr>
              <a:t>DESC</a:t>
            </a:r>
            <a:r>
              <a:rPr lang="en-US">
                <a:latin typeface="Courier" pitchFamily="2" charset="0"/>
              </a:rPr>
              <a:t>],</a:t>
            </a:r>
            <a:br>
              <a:rPr lang="en-US">
                <a:latin typeface="Courier" pitchFamily="2" charset="0"/>
              </a:rPr>
            </a:br>
            <a:r>
              <a:rPr lang="en-US">
                <a:latin typeface="Courier" pitchFamily="2" charset="0"/>
              </a:rPr>
              <a:t>    col2 [</a:t>
            </a:r>
            <a:r>
              <a:rPr lang="en-US" b="1">
                <a:latin typeface="Courier" pitchFamily="2" charset="0"/>
              </a:rPr>
              <a:t>ASC</a:t>
            </a:r>
            <a:r>
              <a:rPr lang="en-US">
                <a:latin typeface="Courier" pitchFamily="2" charset="0"/>
              </a:rPr>
              <a:t>, </a:t>
            </a:r>
            <a:r>
              <a:rPr lang="en-US" b="1">
                <a:latin typeface="Courier" pitchFamily="2" charset="0"/>
              </a:rPr>
              <a:t>DESC</a:t>
            </a:r>
            <a:r>
              <a:rPr lang="en-US">
                <a:latin typeface="Courier" pitchFamily="2" charset="0"/>
              </a:rPr>
              <a:t>],</a:t>
            </a:r>
            <a:br>
              <a:rPr lang="en-US">
                <a:latin typeface="Courier" pitchFamily="2" charset="0"/>
              </a:rPr>
            </a:br>
            <a:r>
              <a:rPr lang="en-US">
                <a:latin typeface="Courier" pitchFamily="2" charset="0"/>
              </a:rPr>
              <a:t>    …</a:t>
            </a:r>
            <a:br>
              <a:rPr lang="en-US">
                <a:latin typeface="Courier" pitchFamily="2" charset="0"/>
              </a:rPr>
            </a:br>
            <a:r>
              <a:rPr lang="en-US" b="1">
                <a:latin typeface="Courier" pitchFamily="2" charset="0"/>
              </a:rPr>
              <a:t>WHERE</a:t>
            </a:r>
            <a:r>
              <a:rPr lang="en-US">
                <a:latin typeface="Courier" pitchFamily="2" charset="0"/>
              </a:rPr>
              <a:t> condition;</a:t>
            </a:r>
          </a:p>
          <a:p>
            <a:pPr mar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9987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0D462-19AE-3847-9832-4374AE90D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COMPARISONS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60BFD614-3F05-EF44-8E5B-329EC4273AF0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65328153"/>
              </p:ext>
            </p:extLst>
          </p:nvPr>
        </p:nvGraphicFramePr>
        <p:xfrm>
          <a:off x="838201" y="2516505"/>
          <a:ext cx="518160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35330">
                  <a:extLst>
                    <a:ext uri="{9D8B030D-6E8A-4147-A177-3AD203B41FA5}">
                      <a16:colId xmlns:a16="http://schemas.microsoft.com/office/drawing/2014/main" val="1847917254"/>
                    </a:ext>
                  </a:extLst>
                </a:gridCol>
                <a:gridCol w="3346270">
                  <a:extLst>
                    <a:ext uri="{9D8B030D-6E8A-4147-A177-3AD203B41FA5}">
                      <a16:colId xmlns:a16="http://schemas.microsoft.com/office/drawing/2014/main" val="1347825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/>
                        <a:t>OPERATOR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MEANING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61101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Equals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00595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&lt;&gt; or !=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Not equals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64940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&lt;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Less than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61100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Greater than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27904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&lt;=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Less than or equal to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37229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&gt;=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Greater than or equal to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4637406"/>
                  </a:ext>
                </a:extLst>
              </a:tr>
            </a:tbl>
          </a:graphicData>
        </a:graphic>
      </p:graphicFrame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7FF974C1-4300-A947-AA1B-2961CEB21356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352814553"/>
              </p:ext>
            </p:extLst>
          </p:nvPr>
        </p:nvGraphicFramePr>
        <p:xfrm>
          <a:off x="6172201" y="1690688"/>
          <a:ext cx="5181600" cy="3977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2337">
                  <a:extLst>
                    <a:ext uri="{9D8B030D-6E8A-4147-A177-3AD203B41FA5}">
                      <a16:colId xmlns:a16="http://schemas.microsoft.com/office/drawing/2014/main" val="2016635389"/>
                    </a:ext>
                  </a:extLst>
                </a:gridCol>
                <a:gridCol w="3899263">
                  <a:extLst>
                    <a:ext uri="{9D8B030D-6E8A-4147-A177-3AD203B41FA5}">
                      <a16:colId xmlns:a16="http://schemas.microsoft.com/office/drawing/2014/main" val="40467322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OPERATOR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MEANING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18457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/>
                        <a:t>TRUE</a:t>
                      </a:r>
                      <a:r>
                        <a:rPr lang="en-US" b="0"/>
                        <a:t> if all expressions are </a:t>
                      </a:r>
                      <a:r>
                        <a:rPr lang="en-US" b="1"/>
                        <a:t>TRUE</a:t>
                      </a:r>
                      <a:r>
                        <a:rPr lang="en-US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738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/>
                        <a:t>TRUE</a:t>
                      </a:r>
                      <a:r>
                        <a:rPr lang="en-US" b="0"/>
                        <a:t> if both expressions are </a:t>
                      </a:r>
                      <a:r>
                        <a:rPr lang="en-US" b="1"/>
                        <a:t>TRUE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86962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ANY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/>
                        <a:t>TRUE</a:t>
                      </a:r>
                      <a:r>
                        <a:rPr lang="en-US" b="0"/>
                        <a:t> if any expressions are </a:t>
                      </a:r>
                      <a:r>
                        <a:rPr lang="en-US" b="1"/>
                        <a:t>TRUE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3399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BETWEEN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/>
                        <a:t>TRUE</a:t>
                      </a:r>
                      <a:r>
                        <a:rPr lang="en-US" b="0"/>
                        <a:t> if value is within some given range</a:t>
                      </a:r>
                      <a:endParaRPr lang="en-US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77007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EXISTS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/>
                        <a:t>TRUE</a:t>
                      </a:r>
                      <a:r>
                        <a:rPr lang="en-US" b="0"/>
                        <a:t> if subquery returns any rows</a:t>
                      </a:r>
                      <a:endParaRPr lang="en-US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08110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/>
                        <a:t>TRUE</a:t>
                      </a:r>
                      <a:r>
                        <a:rPr lang="en-US" b="0"/>
                        <a:t> if value is in a list of values</a:t>
                      </a:r>
                      <a:endParaRPr lang="en-US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25933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LIKE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/>
                        <a:t>TRUE</a:t>
                      </a:r>
                      <a:r>
                        <a:rPr lang="en-US" b="0"/>
                        <a:t> if value matches some pattern</a:t>
                      </a:r>
                      <a:endParaRPr lang="en-US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48537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NOT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Reverses the value of </a:t>
                      </a:r>
                      <a:r>
                        <a:rPr lang="en-US" b="1"/>
                        <a:t>TRUE</a:t>
                      </a:r>
                      <a:r>
                        <a:rPr lang="en-US" b="0"/>
                        <a:t>/</a:t>
                      </a:r>
                      <a:r>
                        <a:rPr lang="en-US" b="1"/>
                        <a:t>FALSE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95679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/>
                        <a:t>TRUE</a:t>
                      </a:r>
                      <a:r>
                        <a:rPr lang="en-US" b="0"/>
                        <a:t> if one of expressions is </a:t>
                      </a:r>
                      <a:r>
                        <a:rPr lang="en-US" b="1"/>
                        <a:t>TRUE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30974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365936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8">
            <a:extLst>
              <a:ext uri="{FF2B5EF4-FFF2-40B4-BE49-F238E27FC236}">
                <a16:creationId xmlns:a16="http://schemas.microsoft.com/office/drawing/2014/main" id="{45F86EBF-D646-E645-919B-6AEB128F4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/>
              <a:t>YOU NOW KNOW THE </a:t>
            </a:r>
            <a:r>
              <a:rPr lang="en-US" sz="4000" b="1"/>
              <a:t>ABSOLUTE</a:t>
            </a:r>
            <a:r>
              <a:rPr lang="en-US" sz="4000"/>
              <a:t> BASICS OF SQL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739C9AE-257E-1947-8AF5-A95E071F3D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0277" y="1616016"/>
            <a:ext cx="4491446" cy="449144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CD847B5-85D1-D74D-8B65-F8368573F4EE}"/>
              </a:ext>
            </a:extLst>
          </p:cNvPr>
          <p:cNvSpPr txBox="1"/>
          <p:nvPr/>
        </p:nvSpPr>
        <p:spPr>
          <a:xfrm>
            <a:off x="4944838" y="5781675"/>
            <a:ext cx="3291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(you right now circa 2019)</a:t>
            </a:r>
          </a:p>
        </p:txBody>
      </p:sp>
    </p:spTree>
    <p:extLst>
      <p:ext uri="{BB962C8B-B14F-4D97-AF65-F5344CB8AC3E}">
        <p14:creationId xmlns:p14="http://schemas.microsoft.com/office/powerpoint/2010/main" val="14133527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77C3E-F833-CA44-AE5F-81F194A8D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803325"/>
            <a:ext cx="5314536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dirty="0"/>
              <a:t>A LITTLE BIT ABOUT ME…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EC7FB79-3181-6244-AD4A-55AFCC1A12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1" y="2508122"/>
            <a:ext cx="5314543" cy="3375920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sz="2400" b="1" dirty="0"/>
              <a:t>Kevin Zhang</a:t>
            </a:r>
            <a:r>
              <a:rPr lang="en-US" sz="2400" dirty="0"/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4</a:t>
            </a:r>
            <a:r>
              <a:rPr lang="en-US" sz="2400" baseline="30000" dirty="0"/>
              <a:t>th</a:t>
            </a:r>
            <a:r>
              <a:rPr lang="en-US" sz="2400" dirty="0"/>
              <a:t> year Software Engineering specialist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CSCB20 teaching assistant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Systems Developer at Municipal Property Assessment Corporation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Kung Fu master; personally trained Jaden Smith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/>
              <a:t>Had a small role in </a:t>
            </a:r>
            <a:r>
              <a:rPr lang="en-US" sz="2200" b="1" dirty="0"/>
              <a:t>Crazy Rich Asians</a:t>
            </a:r>
            <a:endParaRPr lang="en-US" sz="2200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F62D2A7-8207-488C-9F46-316BA81A16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8278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5760F1-9B28-1C4C-B603-FC9059B15E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656" r="3" b="8409"/>
          <a:stretch/>
        </p:blipFill>
        <p:spPr>
          <a:xfrm>
            <a:off x="6750141" y="-2"/>
            <a:ext cx="5441859" cy="5654940"/>
          </a:xfrm>
          <a:custGeom>
            <a:avLst/>
            <a:gdLst>
              <a:gd name="connsiteX0" fmla="*/ 1041368 w 5441859"/>
              <a:gd name="connsiteY0" fmla="*/ 0 h 5654940"/>
              <a:gd name="connsiteX1" fmla="*/ 5441859 w 5441859"/>
              <a:gd name="connsiteY1" fmla="*/ 0 h 5654940"/>
              <a:gd name="connsiteX2" fmla="*/ 5441859 w 5441859"/>
              <a:gd name="connsiteY2" fmla="*/ 4820612 h 5654940"/>
              <a:gd name="connsiteX3" fmla="*/ 5285166 w 5441859"/>
              <a:gd name="connsiteY3" fmla="*/ 4957981 h 5654940"/>
              <a:gd name="connsiteX4" fmla="*/ 3267719 w 5441859"/>
              <a:gd name="connsiteY4" fmla="*/ 5654940 h 5654940"/>
              <a:gd name="connsiteX5" fmla="*/ 0 w 5441859"/>
              <a:gd name="connsiteY5" fmla="*/ 2387221 h 5654940"/>
              <a:gd name="connsiteX6" fmla="*/ 957093 w 5441859"/>
              <a:gd name="connsiteY6" fmla="*/ 76595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41859" h="5654940">
                <a:moveTo>
                  <a:pt x="1041368" y="0"/>
                </a:moveTo>
                <a:lnTo>
                  <a:pt x="5441859" y="0"/>
                </a:lnTo>
                <a:lnTo>
                  <a:pt x="5441859" y="4820612"/>
                </a:lnTo>
                <a:lnTo>
                  <a:pt x="5285166" y="4957981"/>
                </a:lnTo>
                <a:cubicBezTo>
                  <a:pt x="4729628" y="5394557"/>
                  <a:pt x="4029081" y="5654940"/>
                  <a:pt x="3267719" y="5654940"/>
                </a:cubicBezTo>
                <a:cubicBezTo>
                  <a:pt x="1463008" y="5654940"/>
                  <a:pt x="0" y="4191932"/>
                  <a:pt x="0" y="2387221"/>
                </a:cubicBezTo>
                <a:cubicBezTo>
                  <a:pt x="0" y="1484866"/>
                  <a:pt x="365752" y="667936"/>
                  <a:pt x="957093" y="7659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1288454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629C7C-CC94-F24A-805D-03CE176E05D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/>
          </a:blip>
          <a:srcRect t="9411" b="6002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C6432A7-0146-004D-AE25-2EE3D3C9B5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>
                <a:solidFill>
                  <a:srgbClr val="FFFFFF"/>
                </a:solidFill>
              </a:rPr>
              <a:t>JOINS</a:t>
            </a:r>
          </a:p>
        </p:txBody>
      </p:sp>
    </p:spTree>
    <p:extLst>
      <p:ext uri="{BB962C8B-B14F-4D97-AF65-F5344CB8AC3E}">
        <p14:creationId xmlns:p14="http://schemas.microsoft.com/office/powerpoint/2010/main" val="11215045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FE2A57E-9FBE-9842-8043-FA3BABDA78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SQL JOIN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ABDD21-E2AB-DD4D-98EF-FE564C12D01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/>
              <a:t>A </a:t>
            </a:r>
            <a:r>
              <a:rPr lang="en-US" b="1"/>
              <a:t>JOIN</a:t>
            </a:r>
            <a:r>
              <a:rPr lang="en-US"/>
              <a:t> operation connects tables together</a:t>
            </a:r>
          </a:p>
          <a:p>
            <a:pPr lvl="1"/>
            <a:r>
              <a:rPr lang="en-US"/>
              <a:t>Typically, you’ll have more than one table in your database</a:t>
            </a:r>
          </a:p>
          <a:p>
            <a:pPr lvl="2"/>
            <a:r>
              <a:rPr lang="en-US"/>
              <a:t>These tables need to interact with one another to get data that the other table needs</a:t>
            </a:r>
          </a:p>
          <a:p>
            <a:pPr lvl="2"/>
            <a:r>
              <a:rPr lang="en-US"/>
              <a:t>Stringing tables together helps us create complex </a:t>
            </a:r>
            <a:r>
              <a:rPr lang="en-US" b="1"/>
              <a:t>relations</a:t>
            </a:r>
          </a:p>
          <a:p>
            <a:r>
              <a:rPr lang="en-US"/>
              <a:t>Tables can only be joined if they share a </a:t>
            </a:r>
            <a:r>
              <a:rPr lang="en-US" b="1"/>
              <a:t>relationship</a:t>
            </a:r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5B81B7AB-F93A-B442-B0D9-65FEDAFAD8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0142347"/>
              </p:ext>
            </p:extLst>
          </p:nvPr>
        </p:nvGraphicFramePr>
        <p:xfrm>
          <a:off x="5905121" y="2104311"/>
          <a:ext cx="5994782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6320">
                  <a:extLst>
                    <a:ext uri="{9D8B030D-6E8A-4147-A177-3AD203B41FA5}">
                      <a16:colId xmlns:a16="http://schemas.microsoft.com/office/drawing/2014/main" val="3544486931"/>
                    </a:ext>
                  </a:extLst>
                </a:gridCol>
                <a:gridCol w="1351280">
                  <a:extLst>
                    <a:ext uri="{9D8B030D-6E8A-4147-A177-3AD203B41FA5}">
                      <a16:colId xmlns:a16="http://schemas.microsoft.com/office/drawing/2014/main" val="800538079"/>
                    </a:ext>
                  </a:extLst>
                </a:gridCol>
                <a:gridCol w="1302068">
                  <a:extLst>
                    <a:ext uri="{9D8B030D-6E8A-4147-A177-3AD203B41FA5}">
                      <a16:colId xmlns:a16="http://schemas.microsoft.com/office/drawing/2014/main" val="3391833848"/>
                    </a:ext>
                  </a:extLst>
                </a:gridCol>
                <a:gridCol w="1268794">
                  <a:extLst>
                    <a:ext uri="{9D8B030D-6E8A-4147-A177-3AD203B41FA5}">
                      <a16:colId xmlns:a16="http://schemas.microsoft.com/office/drawing/2014/main" val="2629175168"/>
                    </a:ext>
                  </a:extLst>
                </a:gridCol>
                <a:gridCol w="1036320">
                  <a:extLst>
                    <a:ext uri="{9D8B030D-6E8A-4147-A177-3AD203B41FA5}">
                      <a16:colId xmlns:a16="http://schemas.microsoft.com/office/drawing/2014/main" val="7774701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err="1"/>
                        <a:t>OrderID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err="1"/>
                        <a:t>CustomerID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Item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Quantity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16098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10308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2019-02-07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Toothpaste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981532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95816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10309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420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2019-01-30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Pencil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74430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10310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2018-11-15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Printer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4601508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11FC7601-454B-944A-A2F6-120633BECB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7419376"/>
              </p:ext>
            </p:extLst>
          </p:nvPr>
        </p:nvGraphicFramePr>
        <p:xfrm>
          <a:off x="6172202" y="4001294"/>
          <a:ext cx="546062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5155">
                  <a:extLst>
                    <a:ext uri="{9D8B030D-6E8A-4147-A177-3AD203B41FA5}">
                      <a16:colId xmlns:a16="http://schemas.microsoft.com/office/drawing/2014/main" val="1590510929"/>
                    </a:ext>
                  </a:extLst>
                </a:gridCol>
                <a:gridCol w="1365155">
                  <a:extLst>
                    <a:ext uri="{9D8B030D-6E8A-4147-A177-3AD203B41FA5}">
                      <a16:colId xmlns:a16="http://schemas.microsoft.com/office/drawing/2014/main" val="2726036541"/>
                    </a:ext>
                  </a:extLst>
                </a:gridCol>
                <a:gridCol w="1365155">
                  <a:extLst>
                    <a:ext uri="{9D8B030D-6E8A-4147-A177-3AD203B41FA5}">
                      <a16:colId xmlns:a16="http://schemas.microsoft.com/office/drawing/2014/main" val="3434142602"/>
                    </a:ext>
                  </a:extLst>
                </a:gridCol>
                <a:gridCol w="1365155">
                  <a:extLst>
                    <a:ext uri="{9D8B030D-6E8A-4147-A177-3AD203B41FA5}">
                      <a16:colId xmlns:a16="http://schemas.microsoft.com/office/drawing/2014/main" val="147732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err="1"/>
                        <a:t>CustomerID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FirstName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err="1"/>
                        <a:t>LastName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Country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7729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Kevin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Zhang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Canada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7735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Alice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Allison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USA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61590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Bob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err="1"/>
                        <a:t>Boberto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Japan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0237450"/>
                  </a:ext>
                </a:extLst>
              </a:tr>
            </a:tbl>
          </a:graphicData>
        </a:graphic>
      </p:graphicFrame>
      <p:sp>
        <p:nvSpPr>
          <p:cNvPr id="8" name="Oval 7">
            <a:extLst>
              <a:ext uri="{FF2B5EF4-FFF2-40B4-BE49-F238E27FC236}">
                <a16:creationId xmlns:a16="http://schemas.microsoft.com/office/drawing/2014/main" id="{528E78F2-F579-D347-BB9D-7D1EBD056311}"/>
              </a:ext>
            </a:extLst>
          </p:cNvPr>
          <p:cNvSpPr/>
          <p:nvPr/>
        </p:nvSpPr>
        <p:spPr>
          <a:xfrm>
            <a:off x="6879771" y="2429693"/>
            <a:ext cx="444138" cy="45113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12EC8E0-312A-5441-B328-D2E981B81AB0}"/>
              </a:ext>
            </a:extLst>
          </p:cNvPr>
          <p:cNvSpPr/>
          <p:nvPr/>
        </p:nvSpPr>
        <p:spPr>
          <a:xfrm>
            <a:off x="6087291" y="4322191"/>
            <a:ext cx="444138" cy="45113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6022FDD-B25E-5348-B413-48A52FFE3337}"/>
              </a:ext>
            </a:extLst>
          </p:cNvPr>
          <p:cNvCxnSpPr>
            <a:cxnSpLocks/>
            <a:endCxn id="8" idx="3"/>
          </p:cNvCxnSpPr>
          <p:nvPr/>
        </p:nvCxnSpPr>
        <p:spPr>
          <a:xfrm flipV="1">
            <a:off x="6418217" y="2814760"/>
            <a:ext cx="526597" cy="1507431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20218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49BCD5-4DE2-534B-9D64-A4B2D3F6B4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PRIMARY AND FOREIGN KEYS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5319DC-437A-4B4C-9E16-AE00E610BB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 lnSpcReduction="10000"/>
          </a:bodyPr>
          <a:lstStyle/>
          <a:p>
            <a:r>
              <a:rPr lang="en-US"/>
              <a:t>We denote special attributes in a relation as </a:t>
            </a:r>
            <a:r>
              <a:rPr lang="en-US" b="1"/>
              <a:t>keys</a:t>
            </a:r>
            <a:endParaRPr lang="en-US"/>
          </a:p>
          <a:p>
            <a:pPr lvl="1"/>
            <a:r>
              <a:rPr lang="en-US"/>
              <a:t>A </a:t>
            </a:r>
            <a:r>
              <a:rPr lang="en-US" b="1"/>
              <a:t>key</a:t>
            </a:r>
            <a:r>
              <a:rPr lang="en-US"/>
              <a:t> is a unique attribute of a relation that can uniquely identify a given row</a:t>
            </a:r>
          </a:p>
          <a:p>
            <a:r>
              <a:rPr lang="en-US"/>
              <a:t>There are two types of keys</a:t>
            </a:r>
          </a:p>
          <a:p>
            <a:pPr lvl="1"/>
            <a:r>
              <a:rPr lang="en-US" b="1">
                <a:solidFill>
                  <a:srgbClr val="FF0000"/>
                </a:solidFill>
              </a:rPr>
              <a:t>Primary key</a:t>
            </a:r>
            <a:r>
              <a:rPr lang="en-US">
                <a:solidFill>
                  <a:srgbClr val="FF0000"/>
                </a:solidFill>
              </a:rPr>
              <a:t> </a:t>
            </a:r>
            <a:r>
              <a:rPr lang="en-US"/>
              <a:t>– a unique attribute in the table</a:t>
            </a:r>
          </a:p>
          <a:p>
            <a:pPr lvl="1"/>
            <a:r>
              <a:rPr lang="en-US" b="1">
                <a:solidFill>
                  <a:srgbClr val="00B050"/>
                </a:solidFill>
              </a:rPr>
              <a:t>Foreign key</a:t>
            </a:r>
            <a:r>
              <a:rPr lang="en-US">
                <a:solidFill>
                  <a:srgbClr val="00B050"/>
                </a:solidFill>
              </a:rPr>
              <a:t> </a:t>
            </a:r>
            <a:r>
              <a:rPr lang="en-US"/>
              <a:t>– the primary key of another table</a:t>
            </a:r>
          </a:p>
          <a:p>
            <a:r>
              <a:rPr lang="en-US"/>
              <a:t>Tables are joined on the shared relationship of these keys</a:t>
            </a:r>
          </a:p>
          <a:p>
            <a:endParaRPr lang="en-US" b="1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28ECEC2-B197-504F-8C5C-AD922EADB1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0193053"/>
              </p:ext>
            </p:extLst>
          </p:nvPr>
        </p:nvGraphicFramePr>
        <p:xfrm>
          <a:off x="6019800" y="1945640"/>
          <a:ext cx="5994782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6320">
                  <a:extLst>
                    <a:ext uri="{9D8B030D-6E8A-4147-A177-3AD203B41FA5}">
                      <a16:colId xmlns:a16="http://schemas.microsoft.com/office/drawing/2014/main" val="3544486931"/>
                    </a:ext>
                  </a:extLst>
                </a:gridCol>
                <a:gridCol w="1351280">
                  <a:extLst>
                    <a:ext uri="{9D8B030D-6E8A-4147-A177-3AD203B41FA5}">
                      <a16:colId xmlns:a16="http://schemas.microsoft.com/office/drawing/2014/main" val="800538079"/>
                    </a:ext>
                  </a:extLst>
                </a:gridCol>
                <a:gridCol w="1302068">
                  <a:extLst>
                    <a:ext uri="{9D8B030D-6E8A-4147-A177-3AD203B41FA5}">
                      <a16:colId xmlns:a16="http://schemas.microsoft.com/office/drawing/2014/main" val="3391833848"/>
                    </a:ext>
                  </a:extLst>
                </a:gridCol>
                <a:gridCol w="1268794">
                  <a:extLst>
                    <a:ext uri="{9D8B030D-6E8A-4147-A177-3AD203B41FA5}">
                      <a16:colId xmlns:a16="http://schemas.microsoft.com/office/drawing/2014/main" val="2629175168"/>
                    </a:ext>
                  </a:extLst>
                </a:gridCol>
                <a:gridCol w="1036320">
                  <a:extLst>
                    <a:ext uri="{9D8B030D-6E8A-4147-A177-3AD203B41FA5}">
                      <a16:colId xmlns:a16="http://schemas.microsoft.com/office/drawing/2014/main" val="7774701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err="1"/>
                        <a:t>OrderID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err="1"/>
                        <a:t>CustomerID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Item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Quantity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16098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10308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2019-02-07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Toothpaste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981532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95816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10309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420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2019-01-30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Pencil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74430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10310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2018-11-15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Printer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4601508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97265CF-6C75-024A-9917-FF1E6D5C81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587614"/>
              </p:ext>
            </p:extLst>
          </p:nvPr>
        </p:nvGraphicFramePr>
        <p:xfrm>
          <a:off x="6286881" y="4001294"/>
          <a:ext cx="546062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5155">
                  <a:extLst>
                    <a:ext uri="{9D8B030D-6E8A-4147-A177-3AD203B41FA5}">
                      <a16:colId xmlns:a16="http://schemas.microsoft.com/office/drawing/2014/main" val="1590510929"/>
                    </a:ext>
                  </a:extLst>
                </a:gridCol>
                <a:gridCol w="1365155">
                  <a:extLst>
                    <a:ext uri="{9D8B030D-6E8A-4147-A177-3AD203B41FA5}">
                      <a16:colId xmlns:a16="http://schemas.microsoft.com/office/drawing/2014/main" val="2726036541"/>
                    </a:ext>
                  </a:extLst>
                </a:gridCol>
                <a:gridCol w="1365155">
                  <a:extLst>
                    <a:ext uri="{9D8B030D-6E8A-4147-A177-3AD203B41FA5}">
                      <a16:colId xmlns:a16="http://schemas.microsoft.com/office/drawing/2014/main" val="3434142602"/>
                    </a:ext>
                  </a:extLst>
                </a:gridCol>
                <a:gridCol w="1365155">
                  <a:extLst>
                    <a:ext uri="{9D8B030D-6E8A-4147-A177-3AD203B41FA5}">
                      <a16:colId xmlns:a16="http://schemas.microsoft.com/office/drawing/2014/main" val="147732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err="1"/>
                        <a:t>CustomerID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FirstName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err="1"/>
                        <a:t>LastName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Country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7729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Kevin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Zhang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Canada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7735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Alice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Allison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USA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61590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Bob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err="1"/>
                        <a:t>Boberto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Japan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0237450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0904B95A-8B8C-B747-AAC2-E83788687341}"/>
              </a:ext>
            </a:extLst>
          </p:cNvPr>
          <p:cNvSpPr/>
          <p:nvPr/>
        </p:nvSpPr>
        <p:spPr>
          <a:xfrm>
            <a:off x="6209211" y="3927566"/>
            <a:ext cx="1480458" cy="5050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FB45D0C-D56B-F347-984C-E94C94698781}"/>
              </a:ext>
            </a:extLst>
          </p:cNvPr>
          <p:cNvSpPr/>
          <p:nvPr/>
        </p:nvSpPr>
        <p:spPr>
          <a:xfrm>
            <a:off x="6949440" y="1846217"/>
            <a:ext cx="1532709" cy="548640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5188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BAC7D9-33B1-C049-A2EA-793ED51A4A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>
            <a:normAutofit/>
          </a:bodyPr>
          <a:lstStyle/>
          <a:p>
            <a:pPr algn="ctr"/>
            <a:r>
              <a:rPr lang="en-US" sz="3200">
                <a:solidFill>
                  <a:schemeClr val="bg1"/>
                </a:solidFill>
              </a:rPr>
              <a:t>JOIN TYPES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B57CABE-063B-BB49-A356-5ACBF19431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6513" y="1518577"/>
            <a:ext cx="6838973" cy="4958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8895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1E6F3D-91EC-ED4D-944D-3ED6999249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Courier" pitchFamily="2" charset="0"/>
              </a:rPr>
              <a:t>INNER JOIN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F1A2EF-3549-5143-B542-109FA249815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/>
              <a:t>The </a:t>
            </a:r>
            <a:r>
              <a:rPr lang="en-US" b="1"/>
              <a:t>INNER JOIN</a:t>
            </a:r>
            <a:r>
              <a:rPr lang="en-US"/>
              <a:t> is the simplest join you can do in SQL</a:t>
            </a:r>
          </a:p>
          <a:p>
            <a:pPr lvl="1"/>
            <a:r>
              <a:rPr lang="en-US"/>
              <a:t>Selects records that have matching values in both tables</a:t>
            </a:r>
          </a:p>
          <a:p>
            <a:r>
              <a:rPr lang="en-US"/>
              <a:t>An </a:t>
            </a:r>
            <a:r>
              <a:rPr lang="en-US" b="1"/>
              <a:t>INNER JOIN</a:t>
            </a:r>
            <a:r>
              <a:rPr lang="en-US"/>
              <a:t> is a type of “inner join”</a:t>
            </a:r>
          </a:p>
          <a:p>
            <a:pPr lvl="1"/>
            <a:r>
              <a:rPr lang="en-US"/>
              <a:t>Changes the number of rows returned</a:t>
            </a:r>
          </a:p>
          <a:p>
            <a:pPr lvl="2"/>
            <a:r>
              <a:rPr lang="en-US"/>
              <a:t>Reduces number or stays the same</a:t>
            </a:r>
          </a:p>
          <a:p>
            <a:r>
              <a:rPr lang="en-US"/>
              <a:t>A </a:t>
            </a:r>
            <a:r>
              <a:rPr lang="en-US" b="1"/>
              <a:t>NATURAL JOIN</a:t>
            </a:r>
            <a:r>
              <a:rPr lang="en-US"/>
              <a:t> is a special </a:t>
            </a:r>
            <a:r>
              <a:rPr lang="en-US" b="1"/>
              <a:t>INNER JOIN</a:t>
            </a:r>
            <a:endParaRPr lang="en-US"/>
          </a:p>
          <a:p>
            <a:pPr lvl="1"/>
            <a:r>
              <a:rPr lang="en-US"/>
              <a:t>SQLite looks for the columns that are named the same for the join condition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E49539-C2EF-224C-8B3C-C04D9F31C91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b="1"/>
              <a:t>INNER JOIN</a:t>
            </a:r>
            <a:r>
              <a:rPr lang="en-US"/>
              <a:t> syntax:</a:t>
            </a:r>
          </a:p>
          <a:p>
            <a:pPr marL="0" indent="0">
              <a:buNone/>
            </a:pPr>
            <a:r>
              <a:rPr lang="en-US" sz="2000" b="1">
                <a:latin typeface="Courier" pitchFamily="2" charset="0"/>
              </a:rPr>
              <a:t>SELECT</a:t>
            </a:r>
            <a:r>
              <a:rPr lang="en-US" sz="2000">
                <a:latin typeface="Courier" pitchFamily="2" charset="0"/>
              </a:rPr>
              <a:t> col1, col2, …</a:t>
            </a:r>
            <a:br>
              <a:rPr lang="en-US" sz="2000">
                <a:latin typeface="Courier" pitchFamily="2" charset="0"/>
              </a:rPr>
            </a:br>
            <a:r>
              <a:rPr lang="en-US" sz="2000" b="1">
                <a:latin typeface="Courier" pitchFamily="2" charset="0"/>
              </a:rPr>
              <a:t>FROM</a:t>
            </a:r>
            <a:r>
              <a:rPr lang="en-US" sz="2000">
                <a:latin typeface="Courier" pitchFamily="2" charset="0"/>
              </a:rPr>
              <a:t> table1</a:t>
            </a:r>
            <a:br>
              <a:rPr lang="en-US" sz="2000">
                <a:latin typeface="Courier" pitchFamily="2" charset="0"/>
              </a:rPr>
            </a:br>
            <a:r>
              <a:rPr lang="en-US" sz="2000" b="1">
                <a:latin typeface="Courier" pitchFamily="2" charset="0"/>
              </a:rPr>
              <a:t>INNER JOIN </a:t>
            </a:r>
            <a:r>
              <a:rPr lang="en-US" sz="2000">
                <a:latin typeface="Courier" pitchFamily="2" charset="0"/>
              </a:rPr>
              <a:t>table2</a:t>
            </a:r>
            <a:br>
              <a:rPr lang="en-US" sz="2000">
                <a:latin typeface="Courier" pitchFamily="2" charset="0"/>
              </a:rPr>
            </a:br>
            <a:r>
              <a:rPr lang="en-US" sz="2000" b="1">
                <a:latin typeface="Courier" pitchFamily="2" charset="0"/>
              </a:rPr>
              <a:t>ON</a:t>
            </a:r>
            <a:br>
              <a:rPr lang="en-US" sz="2000" b="1">
                <a:latin typeface="Courier" pitchFamily="2" charset="0"/>
              </a:rPr>
            </a:br>
            <a:r>
              <a:rPr lang="en-US" sz="2000">
                <a:latin typeface="Courier" pitchFamily="2" charset="0"/>
              </a:rPr>
              <a:t>    table1.col = table2.col;</a:t>
            </a:r>
            <a:br>
              <a:rPr lang="en-US">
                <a:latin typeface="Courier" pitchFamily="2" charset="0"/>
              </a:rPr>
            </a:br>
            <a:endParaRPr lang="en-US">
              <a:latin typeface="Courier" pitchFamily="2" charset="0"/>
            </a:endParaRPr>
          </a:p>
          <a:p>
            <a:pPr marL="0" indent="0">
              <a:buNone/>
            </a:pPr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(the word </a:t>
            </a:r>
            <a:r>
              <a:rPr lang="en-US" b="1">
                <a:latin typeface="Calibri" panose="020F0502020204030204" pitchFamily="34" charset="0"/>
                <a:cs typeface="Calibri" panose="020F0502020204030204" pitchFamily="34" charset="0"/>
              </a:rPr>
              <a:t>INNER</a:t>
            </a:r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 is optional)</a:t>
            </a:r>
            <a:endParaRPr lang="en-US" b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80DB28-9DFB-2640-B0D7-02E8F6236C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1714" y="4001294"/>
            <a:ext cx="2442572" cy="2055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0665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F03CD6-4F75-C74E-BC97-17E8319A6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Courier" pitchFamily="2" charset="0"/>
              </a:rPr>
              <a:t>LEFT JOIN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87B5DF-36A4-3140-9411-BD97856AE81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/>
              <a:t>The </a:t>
            </a:r>
            <a:r>
              <a:rPr lang="en-US" b="1"/>
              <a:t>LEFT JOIN</a:t>
            </a:r>
            <a:r>
              <a:rPr lang="en-US"/>
              <a:t> picks up all the contents of the </a:t>
            </a:r>
            <a:r>
              <a:rPr lang="en-US" b="1"/>
              <a:t>left</a:t>
            </a:r>
            <a:r>
              <a:rPr lang="en-US"/>
              <a:t> table and whatever matching records there are in the </a:t>
            </a:r>
            <a:r>
              <a:rPr lang="en-US" b="1"/>
              <a:t>right</a:t>
            </a:r>
            <a:r>
              <a:rPr lang="en-US"/>
              <a:t> table</a:t>
            </a:r>
          </a:p>
          <a:p>
            <a:r>
              <a:rPr lang="en-US" b="1"/>
              <a:t>LEFT JOIN</a:t>
            </a:r>
            <a:r>
              <a:rPr lang="en-US"/>
              <a:t> is a type of </a:t>
            </a:r>
            <a:r>
              <a:rPr lang="en-US" b="1"/>
              <a:t>outer join</a:t>
            </a:r>
            <a:endParaRPr lang="en-US"/>
          </a:p>
          <a:p>
            <a:pPr lvl="1"/>
            <a:r>
              <a:rPr lang="en-US"/>
              <a:t>Outer joins “</a:t>
            </a:r>
            <a:r>
              <a:rPr lang="en-US" b="1"/>
              <a:t>pick up</a:t>
            </a:r>
            <a:r>
              <a:rPr lang="en-US"/>
              <a:t>” additional rows if possible</a:t>
            </a:r>
          </a:p>
          <a:p>
            <a:pPr lvl="2"/>
            <a:r>
              <a:rPr lang="en-US"/>
              <a:t>Don’t change the number of rows returned but may add extras</a:t>
            </a:r>
          </a:p>
          <a:p>
            <a:r>
              <a:rPr lang="en-US"/>
              <a:t>A </a:t>
            </a:r>
            <a:r>
              <a:rPr lang="en-US" b="1"/>
              <a:t>RIGHT JOIN</a:t>
            </a:r>
            <a:r>
              <a:rPr lang="en-US"/>
              <a:t> is just a </a:t>
            </a:r>
            <a:r>
              <a:rPr lang="en-US" b="1"/>
              <a:t>LEFT JOIN</a:t>
            </a:r>
            <a:r>
              <a:rPr lang="en-US"/>
              <a:t> but considering the opposite table (however SQLite doesn’t support this clause)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0F9018-4A6A-CF40-988C-426F6FE5C79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/>
              <a:t>LEFT JOIN </a:t>
            </a:r>
            <a:r>
              <a:rPr lang="en-US"/>
              <a:t>syntax</a:t>
            </a:r>
          </a:p>
          <a:p>
            <a:pPr marL="0" indent="0">
              <a:buNone/>
            </a:pPr>
            <a:r>
              <a:rPr lang="en-US" sz="2000" b="1">
                <a:latin typeface="Courier" pitchFamily="2" charset="0"/>
              </a:rPr>
              <a:t>SELECT</a:t>
            </a:r>
            <a:r>
              <a:rPr lang="en-US" sz="2000">
                <a:latin typeface="Courier" pitchFamily="2" charset="0"/>
              </a:rPr>
              <a:t> col1, col2, …</a:t>
            </a:r>
            <a:br>
              <a:rPr lang="en-US" sz="2000">
                <a:latin typeface="Courier" pitchFamily="2" charset="0"/>
              </a:rPr>
            </a:br>
            <a:r>
              <a:rPr lang="en-US" sz="2000" b="1">
                <a:latin typeface="Courier" pitchFamily="2" charset="0"/>
              </a:rPr>
              <a:t>FROM</a:t>
            </a:r>
            <a:r>
              <a:rPr lang="en-US" sz="2000">
                <a:latin typeface="Courier" pitchFamily="2" charset="0"/>
              </a:rPr>
              <a:t> table1</a:t>
            </a:r>
            <a:br>
              <a:rPr lang="en-US" sz="2000">
                <a:latin typeface="Courier" pitchFamily="2" charset="0"/>
              </a:rPr>
            </a:br>
            <a:r>
              <a:rPr lang="en-US" sz="2000" b="1">
                <a:latin typeface="Courier" pitchFamily="2" charset="0"/>
              </a:rPr>
              <a:t>INNER JOIN </a:t>
            </a:r>
            <a:r>
              <a:rPr lang="en-US" sz="2000">
                <a:latin typeface="Courier" pitchFamily="2" charset="0"/>
              </a:rPr>
              <a:t>table2</a:t>
            </a:r>
            <a:br>
              <a:rPr lang="en-US" sz="2000">
                <a:latin typeface="Courier" pitchFamily="2" charset="0"/>
              </a:rPr>
            </a:br>
            <a:r>
              <a:rPr lang="en-US" sz="2000" b="1">
                <a:latin typeface="Courier" pitchFamily="2" charset="0"/>
              </a:rPr>
              <a:t>ON</a:t>
            </a:r>
            <a:br>
              <a:rPr lang="en-US" sz="2000" b="1">
                <a:latin typeface="Courier" pitchFamily="2" charset="0"/>
              </a:rPr>
            </a:br>
            <a:r>
              <a:rPr lang="en-US" sz="2000">
                <a:latin typeface="Courier" pitchFamily="2" charset="0"/>
              </a:rPr>
              <a:t>    table1.col = table2.col;</a:t>
            </a:r>
            <a:endParaRPr lang="en-US" sz="2000" b="1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1D5C94-5027-8F46-AC05-642286FBCB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6585" y="4001294"/>
            <a:ext cx="2492829" cy="2041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8611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41B955-3614-F641-B334-113122406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Courier" pitchFamily="2" charset="0"/>
              </a:rPr>
              <a:t>CROSS JOIN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865146-D2FC-2741-999F-A13EE116D98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/>
              <a:t>CROSS JOIN</a:t>
            </a:r>
            <a:r>
              <a:rPr lang="en-US" dirty="0"/>
              <a:t> produces a set that has the number of rows in the first table multiplied by the number of rows in the second table</a:t>
            </a:r>
          </a:p>
          <a:p>
            <a:pPr lvl="1"/>
            <a:r>
              <a:rPr lang="en-US" dirty="0"/>
              <a:t>In math, this is called a Cartesian join</a:t>
            </a:r>
          </a:p>
          <a:p>
            <a:r>
              <a:rPr lang="en-US" dirty="0"/>
              <a:t>The </a:t>
            </a:r>
            <a:r>
              <a:rPr lang="en-US" b="1" dirty="0"/>
              <a:t>CROSS JOIN</a:t>
            </a:r>
            <a:r>
              <a:rPr lang="en-US" dirty="0"/>
              <a:t> is a </a:t>
            </a:r>
            <a:r>
              <a:rPr lang="en-US" b="1" dirty="0">
                <a:solidFill>
                  <a:schemeClr val="accent2"/>
                </a:solidFill>
              </a:rPr>
              <a:t>potentially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b="1" dirty="0">
                <a:solidFill>
                  <a:schemeClr val="accent2"/>
                </a:solidFill>
              </a:rPr>
              <a:t>dangerous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operation</a:t>
            </a:r>
          </a:p>
          <a:p>
            <a:pPr lvl="1"/>
            <a:r>
              <a:rPr lang="en-US" dirty="0"/>
              <a:t>Has the potential of creating a </a:t>
            </a:r>
            <a:r>
              <a:rPr lang="en-US" b="1" dirty="0"/>
              <a:t>BIGLY</a:t>
            </a:r>
            <a:r>
              <a:rPr lang="en-US" dirty="0"/>
              <a:t> table</a:t>
            </a:r>
          </a:p>
          <a:p>
            <a:pPr lvl="2"/>
            <a:r>
              <a:rPr lang="en-US" dirty="0"/>
              <a:t>In practice, this join is not very useful</a:t>
            </a:r>
          </a:p>
          <a:p>
            <a:r>
              <a:rPr lang="en-US" dirty="0"/>
              <a:t>A </a:t>
            </a:r>
            <a:r>
              <a:rPr lang="en-US" b="1" dirty="0"/>
              <a:t>JOIN</a:t>
            </a:r>
            <a:r>
              <a:rPr lang="en-US" dirty="0"/>
              <a:t> without the </a:t>
            </a:r>
            <a:r>
              <a:rPr lang="en-US" b="1" dirty="0"/>
              <a:t>ON</a:t>
            </a:r>
            <a:r>
              <a:rPr lang="en-US" dirty="0"/>
              <a:t> condition will produce a </a:t>
            </a:r>
            <a:r>
              <a:rPr lang="en-US" b="1" dirty="0"/>
              <a:t>CROSS JOIN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C401F5-3A9E-FF4B-9D1A-14F1E61765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6043" y="1690688"/>
            <a:ext cx="5321349" cy="3971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1694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AB8A25-DDD2-0042-A77F-E4C090F21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SELF JOIN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72D12C-F6CC-0C45-8B9F-4381488BEB3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Sometimes a table has no friends and no one to join with</a:t>
            </a:r>
          </a:p>
          <a:p>
            <a:pPr lvl="1"/>
            <a:r>
              <a:rPr lang="en-US"/>
              <a:t>SOLUTION: </a:t>
            </a:r>
            <a:r>
              <a:rPr lang="en-US" b="1"/>
              <a:t>JOIN</a:t>
            </a:r>
            <a:r>
              <a:rPr lang="en-US"/>
              <a:t> with yourself!</a:t>
            </a:r>
          </a:p>
          <a:p>
            <a:r>
              <a:rPr lang="en-US"/>
              <a:t>When would you ever do this?</a:t>
            </a:r>
          </a:p>
          <a:p>
            <a:pPr lvl="1"/>
            <a:r>
              <a:rPr lang="en-US"/>
              <a:t>Sometimes you have a table that references attributes in its own table</a:t>
            </a:r>
          </a:p>
          <a:p>
            <a:r>
              <a:rPr lang="en-US"/>
              <a:t>There’s an issue though</a:t>
            </a:r>
          </a:p>
          <a:p>
            <a:pPr lvl="1"/>
            <a:r>
              <a:rPr lang="en-US"/>
              <a:t>You can’t reference the same table more than once in a query</a:t>
            </a:r>
          </a:p>
          <a:p>
            <a:pPr lvl="2"/>
            <a:r>
              <a:rPr lang="en-US"/>
              <a:t>We’ll use something called an </a:t>
            </a:r>
            <a:r>
              <a:rPr lang="en-US" b="1"/>
              <a:t>alias</a:t>
            </a:r>
            <a:r>
              <a:rPr lang="en-US"/>
              <a:t> to “rename” the duplicate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55D9EA89-2D7A-F749-98F8-525212E0E6B9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755326549"/>
              </p:ext>
            </p:extLst>
          </p:nvPr>
        </p:nvGraphicFramePr>
        <p:xfrm>
          <a:off x="6172202" y="2141220"/>
          <a:ext cx="5735595" cy="2575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4971">
                  <a:extLst>
                    <a:ext uri="{9D8B030D-6E8A-4147-A177-3AD203B41FA5}">
                      <a16:colId xmlns:a16="http://schemas.microsoft.com/office/drawing/2014/main" val="851659524"/>
                    </a:ext>
                  </a:extLst>
                </a:gridCol>
                <a:gridCol w="1204659">
                  <a:extLst>
                    <a:ext uri="{9D8B030D-6E8A-4147-A177-3AD203B41FA5}">
                      <a16:colId xmlns:a16="http://schemas.microsoft.com/office/drawing/2014/main" val="4022546337"/>
                    </a:ext>
                  </a:extLst>
                </a:gridCol>
                <a:gridCol w="1175703">
                  <a:extLst>
                    <a:ext uri="{9D8B030D-6E8A-4147-A177-3AD203B41FA5}">
                      <a16:colId xmlns:a16="http://schemas.microsoft.com/office/drawing/2014/main" val="3464576496"/>
                    </a:ext>
                  </a:extLst>
                </a:gridCol>
                <a:gridCol w="1084971">
                  <a:extLst>
                    <a:ext uri="{9D8B030D-6E8A-4147-A177-3AD203B41FA5}">
                      <a16:colId xmlns:a16="http://schemas.microsoft.com/office/drawing/2014/main" val="1957624068"/>
                    </a:ext>
                  </a:extLst>
                </a:gridCol>
                <a:gridCol w="1185291">
                  <a:extLst>
                    <a:ext uri="{9D8B030D-6E8A-4147-A177-3AD203B41FA5}">
                      <a16:colId xmlns:a16="http://schemas.microsoft.com/office/drawing/2014/main" val="36099518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FirstName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err="1"/>
                        <a:t>LastName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Title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err="1"/>
                        <a:t>ReportsTo</a:t>
                      </a:r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0125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Michael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Scott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Regional Manager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NULL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52074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Dwight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err="1"/>
                        <a:t>Schrute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Assistant to the Regional Manager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1218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Jim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err="1"/>
                        <a:t>Halpert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Salesman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20017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Pam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Beesly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Receptionist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2355010"/>
                  </a:ext>
                </a:extLst>
              </a:tr>
            </a:tbl>
          </a:graphicData>
        </a:graphic>
      </p:graphicFrame>
      <p:sp>
        <p:nvSpPr>
          <p:cNvPr id="6" name="Oval 5">
            <a:extLst>
              <a:ext uri="{FF2B5EF4-FFF2-40B4-BE49-F238E27FC236}">
                <a16:creationId xmlns:a16="http://schemas.microsoft.com/office/drawing/2014/main" id="{85A6AFDC-E008-8946-BCD6-21AD75284022}"/>
              </a:ext>
            </a:extLst>
          </p:cNvPr>
          <p:cNvSpPr/>
          <p:nvPr/>
        </p:nvSpPr>
        <p:spPr>
          <a:xfrm>
            <a:off x="6096000" y="2479431"/>
            <a:ext cx="401515" cy="37806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30C7D9D-4389-BB4B-8219-5DE2C921AE82}"/>
              </a:ext>
            </a:extLst>
          </p:cNvPr>
          <p:cNvSpPr/>
          <p:nvPr/>
        </p:nvSpPr>
        <p:spPr>
          <a:xfrm>
            <a:off x="10644554" y="3028950"/>
            <a:ext cx="401515" cy="37806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Elbow Connector 11">
            <a:extLst>
              <a:ext uri="{FF2B5EF4-FFF2-40B4-BE49-F238E27FC236}">
                <a16:creationId xmlns:a16="http://schemas.microsoft.com/office/drawing/2014/main" id="{78BA4F36-67A9-2049-AE08-E97429C1F9EA}"/>
              </a:ext>
            </a:extLst>
          </p:cNvPr>
          <p:cNvCxnSpPr>
            <a:stCxn id="6" idx="0"/>
            <a:endCxn id="7" idx="0"/>
          </p:cNvCxnSpPr>
          <p:nvPr/>
        </p:nvCxnSpPr>
        <p:spPr>
          <a:xfrm rot="16200000" flipH="1">
            <a:off x="8296275" y="479913"/>
            <a:ext cx="549519" cy="4548554"/>
          </a:xfrm>
          <a:prstGeom prst="bentConnector3">
            <a:avLst>
              <a:gd name="adj1" fmla="val -142400"/>
            </a:avLst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88473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765F4110-C0FC-4D61-ACD2-A7C950EAE9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4708357" y="3509963"/>
            <a:ext cx="7092215" cy="2967839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DB2379A-001A-6349-9AB1-C7E13E38B9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1821" y="3812954"/>
            <a:ext cx="6465287" cy="15160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THAT’S ENOUGH JOINS FOR TODAY…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C94CBDB-A76C-499E-95AB-C0A049E315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38287" y="5443086"/>
            <a:ext cx="64008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406CE689-7818-5644-A35D-5C82DCCE01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359" r="15983" b="-1"/>
          <a:stretch/>
        </p:blipFill>
        <p:spPr>
          <a:xfrm>
            <a:off x="317635" y="321733"/>
            <a:ext cx="4160452" cy="621453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FB5A303-7C76-914F-85A7-40EA52CEEB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" b="25901"/>
          <a:stretch/>
        </p:blipFill>
        <p:spPr>
          <a:xfrm>
            <a:off x="4654296" y="299363"/>
            <a:ext cx="7217085" cy="300818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1A24E86-F310-1541-9B6F-A1494215B4EA}"/>
              </a:ext>
            </a:extLst>
          </p:cNvPr>
          <p:cNvSpPr txBox="1"/>
          <p:nvPr/>
        </p:nvSpPr>
        <p:spPr>
          <a:xfrm>
            <a:off x="960289" y="4014969"/>
            <a:ext cx="287514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chemeClr val="bg1"/>
                </a:solidFill>
              </a:rPr>
              <a:t>You understand </a:t>
            </a:r>
            <a:r>
              <a:rPr lang="en-US" sz="2000" b="1">
                <a:solidFill>
                  <a:schemeClr val="bg1"/>
                </a:solidFill>
              </a:rPr>
              <a:t>SELECT</a:t>
            </a:r>
            <a:r>
              <a:rPr lang="en-US" sz="2000">
                <a:solidFill>
                  <a:schemeClr val="bg1"/>
                </a:solidFill>
              </a:rPr>
              <a:t> and </a:t>
            </a:r>
            <a:r>
              <a:rPr lang="en-US" sz="2000" b="1">
                <a:solidFill>
                  <a:schemeClr val="bg1"/>
                </a:solidFill>
              </a:rPr>
              <a:t>JOIN</a:t>
            </a:r>
            <a:r>
              <a:rPr lang="en-US" sz="2000">
                <a:solidFill>
                  <a:schemeClr val="bg1"/>
                </a:solidFill>
              </a:rPr>
              <a:t>, but we do not grant you the rank of SQL master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C0B0A3-0BF2-1546-AEF7-D97A9038C84F}"/>
              </a:ext>
            </a:extLst>
          </p:cNvPr>
          <p:cNvSpPr txBox="1"/>
          <p:nvPr/>
        </p:nvSpPr>
        <p:spPr>
          <a:xfrm>
            <a:off x="8046725" y="1414913"/>
            <a:ext cx="24864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i="1">
                <a:solidFill>
                  <a:schemeClr val="bg1"/>
                </a:solidFill>
              </a:rPr>
              <a:t>N A N I </a:t>
            </a:r>
            <a:r>
              <a:rPr lang="en-US" sz="4000" i="1">
                <a:solidFill>
                  <a:schemeClr val="bg1"/>
                </a:solidFill>
              </a:rPr>
              <a:t>???</a:t>
            </a:r>
          </a:p>
        </p:txBody>
      </p:sp>
    </p:spTree>
    <p:extLst>
      <p:ext uri="{BB962C8B-B14F-4D97-AF65-F5344CB8AC3E}">
        <p14:creationId xmlns:p14="http://schemas.microsoft.com/office/powerpoint/2010/main" val="33039959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E2E12B-7DBB-9E42-8462-62ED61A77A1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/>
          </a:blip>
          <a:srcRect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3597BD9-BE90-8D4B-ABB1-07028357FD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FFFF"/>
                </a:solidFill>
              </a:rPr>
              <a:t>INTERMEDIATE SQL</a:t>
            </a:r>
          </a:p>
        </p:txBody>
      </p:sp>
    </p:spTree>
    <p:extLst>
      <p:ext uri="{BB962C8B-B14F-4D97-AF65-F5344CB8AC3E}">
        <p14:creationId xmlns:p14="http://schemas.microsoft.com/office/powerpoint/2010/main" val="3131750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C2F4F-79D8-774A-8335-430177B7D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09496" y="744469"/>
            <a:ext cx="5244301" cy="1538130"/>
          </a:xfrm>
        </p:spPr>
        <p:txBody>
          <a:bodyPr>
            <a:normAutofit/>
          </a:bodyPr>
          <a:lstStyle/>
          <a:p>
            <a:r>
              <a:rPr lang="en-US" dirty="0"/>
              <a:t>TODAY’S AGENDA</a:t>
            </a:r>
          </a:p>
        </p:txBody>
      </p:sp>
      <p:sp>
        <p:nvSpPr>
          <p:cNvPr id="11" name="Freeform 6">
            <a:extLst>
              <a:ext uri="{FF2B5EF4-FFF2-40B4-BE49-F238E27FC236}">
                <a16:creationId xmlns:a16="http://schemas.microsoft.com/office/drawing/2014/main" id="{B6C29DB0-17E9-42FF-986E-0B7F493F4D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199584" y="1685652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rgbClr val="4C4C4C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reeform 6">
            <a:extLst>
              <a:ext uri="{FF2B5EF4-FFF2-40B4-BE49-F238E27FC236}">
                <a16:creationId xmlns:a16="http://schemas.microsoft.com/office/drawing/2014/main" id="{115AD956-A5B6-4760-B8B2-11E2DF6B02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52858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rgbClr val="4C4C4C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B49012-4995-8747-B8E4-DDBB6E42D8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0173" y="1790732"/>
            <a:ext cx="3267942" cy="326794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BBD91F-1A8C-5C4C-A800-E97E246B62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9879" y="2129883"/>
            <a:ext cx="5643533" cy="3963562"/>
          </a:xfrm>
        </p:spPr>
        <p:txBody>
          <a:bodyPr>
            <a:normAutofit fontScale="92500" lnSpcReduction="10000"/>
          </a:bodyPr>
          <a:lstStyle/>
          <a:p>
            <a:r>
              <a:rPr lang="en-US" sz="2000" dirty="0"/>
              <a:t>Introduction to SQL</a:t>
            </a:r>
          </a:p>
          <a:p>
            <a:pPr lvl="1"/>
            <a:r>
              <a:rPr lang="en-US" sz="1800" dirty="0"/>
              <a:t>A brief history lesson and its practical uses</a:t>
            </a:r>
          </a:p>
          <a:p>
            <a:pPr lvl="1"/>
            <a:r>
              <a:rPr lang="en-US" sz="1800" dirty="0"/>
              <a:t>Tables and the relational database model</a:t>
            </a:r>
          </a:p>
          <a:p>
            <a:r>
              <a:rPr lang="en-US" sz="2000" dirty="0"/>
              <a:t>The bread and butter</a:t>
            </a:r>
          </a:p>
          <a:p>
            <a:pPr lvl="1"/>
            <a:r>
              <a:rPr lang="en-US" sz="1800" b="1" dirty="0"/>
              <a:t>SELECT</a:t>
            </a:r>
            <a:r>
              <a:rPr lang="en-US" sz="1800" dirty="0"/>
              <a:t>, </a:t>
            </a:r>
            <a:r>
              <a:rPr lang="en-US" sz="1800" b="1" dirty="0"/>
              <a:t>INSERT</a:t>
            </a:r>
            <a:r>
              <a:rPr lang="en-US" sz="1800" dirty="0"/>
              <a:t>, </a:t>
            </a:r>
            <a:r>
              <a:rPr lang="en-US" sz="1800" b="1" dirty="0"/>
              <a:t>CREATE</a:t>
            </a:r>
            <a:r>
              <a:rPr lang="en-US" sz="1800" dirty="0"/>
              <a:t>, </a:t>
            </a:r>
            <a:r>
              <a:rPr lang="en-US" sz="1800" b="1" dirty="0"/>
              <a:t>DROP</a:t>
            </a:r>
            <a:r>
              <a:rPr lang="en-US" sz="1800" dirty="0"/>
              <a:t>, </a:t>
            </a:r>
            <a:r>
              <a:rPr lang="en-US" sz="1800" b="1" dirty="0"/>
              <a:t>DELETE</a:t>
            </a:r>
            <a:r>
              <a:rPr lang="en-US" sz="1800" dirty="0"/>
              <a:t>, and </a:t>
            </a:r>
            <a:r>
              <a:rPr lang="en-US" sz="1800" b="1" dirty="0"/>
              <a:t>UPDATE</a:t>
            </a:r>
            <a:r>
              <a:rPr lang="en-US" sz="1800" dirty="0"/>
              <a:t> statements</a:t>
            </a:r>
          </a:p>
          <a:p>
            <a:pPr lvl="1"/>
            <a:r>
              <a:rPr lang="en-US" sz="1800" b="1" dirty="0"/>
              <a:t>JOIN </a:t>
            </a:r>
            <a:r>
              <a:rPr lang="en-US" sz="1800" dirty="0"/>
              <a:t>statements (</a:t>
            </a:r>
            <a:r>
              <a:rPr lang="en-US" sz="1800" b="1" dirty="0"/>
              <a:t>INNER JOIN</a:t>
            </a:r>
            <a:r>
              <a:rPr lang="en-US" sz="1800" dirty="0"/>
              <a:t>, </a:t>
            </a:r>
            <a:r>
              <a:rPr lang="en-US" sz="1800" b="1" dirty="0"/>
              <a:t>LEFT JOIN</a:t>
            </a:r>
            <a:r>
              <a:rPr lang="en-US" sz="1800" dirty="0"/>
              <a:t>, …)</a:t>
            </a:r>
            <a:endParaRPr lang="en-US" sz="1800" b="1" dirty="0"/>
          </a:p>
          <a:p>
            <a:r>
              <a:rPr lang="en-US" sz="2000" dirty="0"/>
              <a:t>Additional topics</a:t>
            </a:r>
          </a:p>
          <a:p>
            <a:pPr lvl="1"/>
            <a:r>
              <a:rPr lang="en-US" sz="1800" b="1" dirty="0"/>
              <a:t>GROUP BY</a:t>
            </a:r>
            <a:r>
              <a:rPr lang="en-US" sz="1800" dirty="0"/>
              <a:t>, </a:t>
            </a:r>
            <a:r>
              <a:rPr lang="en-US" sz="1800" b="1" dirty="0"/>
              <a:t>HAVING</a:t>
            </a:r>
            <a:r>
              <a:rPr lang="en-US" sz="1800" dirty="0"/>
              <a:t>, </a:t>
            </a:r>
            <a:r>
              <a:rPr lang="en-US" sz="1800" b="1" dirty="0"/>
              <a:t>UNION</a:t>
            </a:r>
            <a:r>
              <a:rPr lang="en-US" sz="1800" dirty="0"/>
              <a:t>, and views</a:t>
            </a:r>
          </a:p>
          <a:p>
            <a:r>
              <a:rPr lang="en-US" sz="2000" dirty="0"/>
              <a:t>A (cool?) project</a:t>
            </a:r>
          </a:p>
          <a:p>
            <a:pPr lvl="1"/>
            <a:r>
              <a:rPr lang="en-US" sz="1600" dirty="0"/>
              <a:t>You won’t </a:t>
            </a:r>
            <a:r>
              <a:rPr lang="en-US" sz="1600" b="1" dirty="0"/>
              <a:t>BELIEVE</a:t>
            </a:r>
            <a:r>
              <a:rPr lang="en-US" sz="1600" dirty="0"/>
              <a:t> what happens next, don’t click away!</a:t>
            </a:r>
            <a:endParaRPr lang="en-US" sz="2200" b="1" dirty="0"/>
          </a:p>
          <a:p>
            <a:r>
              <a:rPr lang="en-US" sz="2000" dirty="0"/>
              <a:t>If we have some time leftover…</a:t>
            </a:r>
          </a:p>
          <a:p>
            <a:pPr lvl="1"/>
            <a:r>
              <a:rPr lang="en-US" sz="1800" dirty="0"/>
              <a:t>SQL injection</a:t>
            </a:r>
          </a:p>
          <a:p>
            <a:pPr lvl="1"/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900732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94D8477-0679-D64A-8B08-BDC23852DC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ourier" pitchFamily="2" charset="0"/>
              </a:rPr>
              <a:t>GROUP BY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4CE297-65C9-184E-9660-7FC7731A0E5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b="1" dirty="0"/>
              <a:t>GROUP BY</a:t>
            </a:r>
            <a:r>
              <a:rPr lang="en-US" dirty="0"/>
              <a:t> is an optional clause in the </a:t>
            </a:r>
            <a:r>
              <a:rPr lang="en-US" b="1" dirty="0"/>
              <a:t>SELECT</a:t>
            </a:r>
            <a:r>
              <a:rPr lang="en-US" dirty="0"/>
              <a:t> statement</a:t>
            </a:r>
          </a:p>
          <a:p>
            <a:pPr lvl="1"/>
            <a:r>
              <a:rPr lang="en-US" dirty="0"/>
              <a:t>“Groups” a summary of rows by values of one or more columns</a:t>
            </a:r>
          </a:p>
          <a:p>
            <a:r>
              <a:rPr lang="en-US" dirty="0"/>
              <a:t>The </a:t>
            </a:r>
            <a:r>
              <a:rPr lang="en-US" b="1" dirty="0"/>
              <a:t>GROUP BY </a:t>
            </a:r>
            <a:r>
              <a:rPr lang="en-US" dirty="0"/>
              <a:t>clause is used for </a:t>
            </a:r>
            <a:r>
              <a:rPr lang="en-US" b="1" dirty="0"/>
              <a:t>aggregate functions</a:t>
            </a:r>
            <a:endParaRPr lang="en-US" dirty="0"/>
          </a:p>
          <a:p>
            <a:pPr lvl="1"/>
            <a:r>
              <a:rPr lang="en-US" b="1" dirty="0"/>
              <a:t>Aggregate function</a:t>
            </a:r>
            <a:r>
              <a:rPr lang="en-US" dirty="0"/>
              <a:t> – takes in multiple rows and returns a single value</a:t>
            </a:r>
          </a:p>
          <a:p>
            <a:pPr lvl="2"/>
            <a:r>
              <a:rPr lang="en-US" dirty="0"/>
              <a:t>Examples: </a:t>
            </a:r>
            <a:r>
              <a:rPr lang="en-US" b="1" dirty="0"/>
              <a:t>COUNT</a:t>
            </a:r>
            <a:r>
              <a:rPr lang="en-US" dirty="0"/>
              <a:t>(), </a:t>
            </a:r>
            <a:r>
              <a:rPr lang="en-US" b="1" dirty="0"/>
              <a:t>MIN</a:t>
            </a:r>
            <a:r>
              <a:rPr lang="en-US" dirty="0"/>
              <a:t>(), </a:t>
            </a:r>
            <a:r>
              <a:rPr lang="en-US" b="1" dirty="0"/>
              <a:t>MAX</a:t>
            </a:r>
            <a:r>
              <a:rPr lang="en-US" dirty="0"/>
              <a:t>(), </a:t>
            </a:r>
            <a:r>
              <a:rPr lang="en-US" b="1" dirty="0"/>
              <a:t>AVERAGE</a:t>
            </a:r>
            <a:r>
              <a:rPr lang="en-US" dirty="0"/>
              <a:t>(), </a:t>
            </a:r>
            <a:r>
              <a:rPr lang="en-US" b="1" dirty="0"/>
              <a:t>SUM</a:t>
            </a:r>
            <a:r>
              <a:rPr lang="en-US" dirty="0"/>
              <a:t>()</a:t>
            </a:r>
          </a:p>
          <a:p>
            <a:pPr lvl="1"/>
            <a:endParaRPr lang="en-US" b="1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9EF870E-85C6-AA40-86F9-F325E4F9D09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GROUP BY</a:t>
            </a:r>
            <a:r>
              <a:rPr lang="en-US" dirty="0"/>
              <a:t> syntax: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>
                <a:latin typeface="Courier" pitchFamily="2" charset="0"/>
              </a:rPr>
              <a:t>SELECT</a:t>
            </a:r>
            <a:r>
              <a:rPr lang="en-US" dirty="0">
                <a:latin typeface="Courier" pitchFamily="2" charset="0"/>
              </a:rPr>
              <a:t> col1, col2, …</a:t>
            </a:r>
            <a:br>
              <a:rPr lang="en-US" dirty="0">
                <a:latin typeface="Courier" pitchFamily="2" charset="0"/>
              </a:rPr>
            </a:br>
            <a:r>
              <a:rPr lang="en-US" b="1" dirty="0">
                <a:latin typeface="Courier" pitchFamily="2" charset="0"/>
              </a:rPr>
              <a:t>FROM</a:t>
            </a:r>
            <a:r>
              <a:rPr lang="en-US" dirty="0">
                <a:latin typeface="Courier" pitchFamily="2" charset="0"/>
              </a:rPr>
              <a:t> table</a:t>
            </a:r>
            <a:br>
              <a:rPr lang="en-US" dirty="0">
                <a:latin typeface="Courier" pitchFamily="2" charset="0"/>
              </a:rPr>
            </a:br>
            <a:r>
              <a:rPr lang="en-US" b="1" dirty="0">
                <a:latin typeface="Courier" pitchFamily="2" charset="0"/>
              </a:rPr>
              <a:t>WHERE</a:t>
            </a:r>
            <a:r>
              <a:rPr lang="en-US" dirty="0">
                <a:latin typeface="Courier" pitchFamily="2" charset="0"/>
              </a:rPr>
              <a:t> condition</a:t>
            </a:r>
            <a:br>
              <a:rPr lang="en-US" dirty="0">
                <a:latin typeface="Courier" pitchFamily="2" charset="0"/>
              </a:rPr>
            </a:br>
            <a:r>
              <a:rPr lang="en-US" b="1" dirty="0">
                <a:latin typeface="Courier" pitchFamily="2" charset="0"/>
              </a:rPr>
              <a:t>GROUP BY</a:t>
            </a:r>
            <a:r>
              <a:rPr lang="en-US" dirty="0">
                <a:latin typeface="Courier" pitchFamily="2" charset="0"/>
              </a:rPr>
              <a:t> col1, col2, …;</a:t>
            </a:r>
            <a:endParaRPr lang="en-US" b="1" dirty="0"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93027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135841-CD77-F847-A19D-F044F3D27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ourier" pitchFamily="2" charset="0"/>
              </a:rPr>
              <a:t>HAVING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F7ECCA-805D-4241-8D6A-7CC40A25C01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b="1" dirty="0"/>
              <a:t>HAVING</a:t>
            </a:r>
            <a:r>
              <a:rPr lang="en-US" dirty="0"/>
              <a:t> is similar to </a:t>
            </a:r>
            <a:r>
              <a:rPr lang="en-US" b="1" dirty="0"/>
              <a:t>WHERE</a:t>
            </a:r>
            <a:r>
              <a:rPr lang="en-US" dirty="0"/>
              <a:t> however it works on aggregates</a:t>
            </a:r>
          </a:p>
          <a:p>
            <a:pPr lvl="1"/>
            <a:r>
              <a:rPr lang="en-US" b="1" dirty="0"/>
              <a:t>WHERE</a:t>
            </a:r>
            <a:r>
              <a:rPr lang="en-US" dirty="0"/>
              <a:t> filters </a:t>
            </a:r>
            <a:r>
              <a:rPr lang="en-US" b="1" dirty="0"/>
              <a:t>rows</a:t>
            </a:r>
            <a:r>
              <a:rPr lang="en-US" dirty="0"/>
              <a:t> from a </a:t>
            </a:r>
            <a:r>
              <a:rPr lang="en-US" b="1" dirty="0"/>
              <a:t>result set</a:t>
            </a:r>
          </a:p>
          <a:p>
            <a:pPr lvl="1"/>
            <a:r>
              <a:rPr lang="en-US" b="1" dirty="0"/>
              <a:t>HAVING</a:t>
            </a:r>
            <a:r>
              <a:rPr lang="en-US" dirty="0"/>
              <a:t> filters </a:t>
            </a:r>
            <a:r>
              <a:rPr lang="en-US" b="1" dirty="0"/>
              <a:t>values</a:t>
            </a:r>
            <a:r>
              <a:rPr lang="en-US" dirty="0"/>
              <a:t> from an </a:t>
            </a:r>
            <a:r>
              <a:rPr lang="en-US" b="1" dirty="0"/>
              <a:t>aggregate</a:t>
            </a:r>
          </a:p>
          <a:p>
            <a:r>
              <a:rPr lang="en-US" dirty="0"/>
              <a:t>The two clauses cannot be interchanged</a:t>
            </a:r>
          </a:p>
          <a:p>
            <a:pPr lvl="1"/>
            <a:r>
              <a:rPr lang="en-US" dirty="0"/>
              <a:t>Using a </a:t>
            </a:r>
            <a:r>
              <a:rPr lang="en-US" b="1" dirty="0"/>
              <a:t>WHERE</a:t>
            </a:r>
            <a:r>
              <a:rPr lang="en-US" dirty="0"/>
              <a:t> in place of </a:t>
            </a:r>
            <a:r>
              <a:rPr lang="en-US" b="1" dirty="0"/>
              <a:t>HAVING</a:t>
            </a:r>
            <a:r>
              <a:rPr lang="en-US" dirty="0"/>
              <a:t> does not work!</a:t>
            </a:r>
          </a:p>
          <a:p>
            <a:pPr lvl="2"/>
            <a:r>
              <a:rPr lang="en-US" dirty="0"/>
              <a:t>This is a common error in exams :)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D98577-6D2C-3546-9167-4CF1E3C1BDF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Using </a:t>
            </a:r>
            <a:r>
              <a:rPr lang="en-US" b="1" dirty="0"/>
              <a:t>HAVING</a:t>
            </a:r>
            <a:r>
              <a:rPr lang="en-US" dirty="0"/>
              <a:t> with </a:t>
            </a:r>
            <a:r>
              <a:rPr lang="en-US" b="1" dirty="0"/>
              <a:t>GROUP BY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>
                <a:latin typeface="Courier" pitchFamily="2" charset="0"/>
              </a:rPr>
              <a:t>SELECT</a:t>
            </a:r>
            <a:r>
              <a:rPr lang="en-US" dirty="0">
                <a:latin typeface="Courier" pitchFamily="2" charset="0"/>
              </a:rPr>
              <a:t> col1, col2, …</a:t>
            </a:r>
            <a:br>
              <a:rPr lang="en-US" dirty="0">
                <a:latin typeface="Courier" pitchFamily="2" charset="0"/>
              </a:rPr>
            </a:br>
            <a:r>
              <a:rPr lang="en-US" b="1" dirty="0">
                <a:latin typeface="Courier" pitchFamily="2" charset="0"/>
              </a:rPr>
              <a:t>FROM</a:t>
            </a:r>
            <a:r>
              <a:rPr lang="en-US" dirty="0">
                <a:latin typeface="Courier" pitchFamily="2" charset="0"/>
              </a:rPr>
              <a:t> table</a:t>
            </a:r>
            <a:br>
              <a:rPr lang="en-US" dirty="0">
                <a:latin typeface="Courier" pitchFamily="2" charset="0"/>
              </a:rPr>
            </a:br>
            <a:r>
              <a:rPr lang="en-US" b="1" dirty="0">
                <a:latin typeface="Courier" pitchFamily="2" charset="0"/>
              </a:rPr>
              <a:t>WHERE</a:t>
            </a:r>
            <a:r>
              <a:rPr lang="en-US" dirty="0">
                <a:latin typeface="Courier" pitchFamily="2" charset="0"/>
              </a:rPr>
              <a:t> condition</a:t>
            </a:r>
            <a:br>
              <a:rPr lang="en-US" dirty="0">
                <a:latin typeface="Courier" pitchFamily="2" charset="0"/>
              </a:rPr>
            </a:br>
            <a:r>
              <a:rPr lang="en-US" b="1" dirty="0">
                <a:latin typeface="Courier" pitchFamily="2" charset="0"/>
              </a:rPr>
              <a:t>GROUP BY</a:t>
            </a:r>
            <a:r>
              <a:rPr lang="en-US" dirty="0">
                <a:latin typeface="Courier" pitchFamily="2" charset="0"/>
              </a:rPr>
              <a:t> col1, col2, …</a:t>
            </a:r>
            <a:br>
              <a:rPr lang="en-US" dirty="0">
                <a:latin typeface="Courier" pitchFamily="2" charset="0"/>
              </a:rPr>
            </a:br>
            <a:r>
              <a:rPr lang="en-US" b="1" dirty="0">
                <a:latin typeface="Courier" pitchFamily="2" charset="0"/>
              </a:rPr>
              <a:t>HAVING</a:t>
            </a:r>
            <a:r>
              <a:rPr lang="en-US" dirty="0">
                <a:latin typeface="Courier" pitchFamily="2" charset="0"/>
              </a:rPr>
              <a:t> condition;</a:t>
            </a:r>
            <a:endParaRPr lang="en-US" b="1" dirty="0">
              <a:latin typeface="Courier" pitchFamily="2" charset="0"/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05817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BB44C1-7AC8-EB44-B606-766C8881D2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ourier" pitchFamily="2" charset="0"/>
              </a:rPr>
              <a:t>UNION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E817A2-3D0E-EF44-B1F3-6E3890949F4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/>
              <a:t>UNION</a:t>
            </a:r>
            <a:r>
              <a:rPr lang="en-US" dirty="0"/>
              <a:t> combines result sets together into a single result set</a:t>
            </a:r>
          </a:p>
          <a:p>
            <a:pPr lvl="1"/>
            <a:r>
              <a:rPr lang="en-US" dirty="0"/>
              <a:t>Useful if you have tables with similar data or need to combine similar data from multiple databases</a:t>
            </a:r>
          </a:p>
          <a:p>
            <a:r>
              <a:rPr lang="en-US" dirty="0"/>
              <a:t>Main conditions:</a:t>
            </a:r>
          </a:p>
          <a:p>
            <a:pPr lvl="1"/>
            <a:r>
              <a:rPr lang="en-US" dirty="0"/>
              <a:t>Number of columns must be the same</a:t>
            </a:r>
          </a:p>
          <a:p>
            <a:pPr lvl="1"/>
            <a:r>
              <a:rPr lang="en-US" dirty="0"/>
              <a:t>Columns must be of the same data type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DA3670-23CB-9A42-884A-9BD36362A83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/>
              <a:t>UNION</a:t>
            </a:r>
            <a:r>
              <a:rPr lang="en-US" dirty="0"/>
              <a:t> syntax: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dirty="0">
                <a:latin typeface="Courier" pitchFamily="2" charset="0"/>
              </a:rPr>
              <a:t>query_1</a:t>
            </a:r>
            <a:br>
              <a:rPr lang="en-US" dirty="0">
                <a:latin typeface="Courier" pitchFamily="2" charset="0"/>
              </a:rPr>
            </a:br>
            <a:r>
              <a:rPr lang="en-US" b="1" dirty="0">
                <a:latin typeface="Courier" pitchFamily="2" charset="0"/>
              </a:rPr>
              <a:t>UNION</a:t>
            </a:r>
            <a:r>
              <a:rPr lang="en-US" dirty="0">
                <a:latin typeface="Courier" pitchFamily="2" charset="0"/>
              </a:rPr>
              <a:t> [</a:t>
            </a:r>
            <a:r>
              <a:rPr lang="en-US" b="1" dirty="0">
                <a:latin typeface="Courier" pitchFamily="2" charset="0"/>
              </a:rPr>
              <a:t>ALL]</a:t>
            </a:r>
            <a:br>
              <a:rPr lang="en-US" b="1" dirty="0">
                <a:latin typeface="Courier" pitchFamily="2" charset="0"/>
              </a:rPr>
            </a:br>
            <a:r>
              <a:rPr lang="en-US" dirty="0">
                <a:latin typeface="Courier" pitchFamily="2" charset="0"/>
              </a:rPr>
              <a:t>query_2</a:t>
            </a:r>
            <a:br>
              <a:rPr lang="en-US" dirty="0">
                <a:latin typeface="Courier" pitchFamily="2" charset="0"/>
              </a:rPr>
            </a:br>
            <a:r>
              <a:rPr lang="en-US" b="1" dirty="0">
                <a:latin typeface="Courier" pitchFamily="2" charset="0"/>
              </a:rPr>
              <a:t>UNION </a:t>
            </a:r>
            <a:r>
              <a:rPr lang="en-US" dirty="0">
                <a:latin typeface="Courier" pitchFamily="2" charset="0"/>
              </a:rPr>
              <a:t>[</a:t>
            </a:r>
            <a:r>
              <a:rPr lang="en-US" b="1" dirty="0">
                <a:latin typeface="Courier" pitchFamily="2" charset="0"/>
              </a:rPr>
              <a:t>ALL</a:t>
            </a:r>
            <a:r>
              <a:rPr lang="en-US" dirty="0">
                <a:latin typeface="Courier" pitchFamily="2" charset="0"/>
              </a:rPr>
              <a:t>]</a:t>
            </a:r>
            <a:br>
              <a:rPr lang="en-US" dirty="0">
                <a:latin typeface="Courier" pitchFamily="2" charset="0"/>
              </a:rPr>
            </a:br>
            <a:r>
              <a:rPr lang="en-US" dirty="0">
                <a:latin typeface="Courier" pitchFamily="2" charset="0"/>
              </a:rPr>
              <a:t>…</a:t>
            </a:r>
          </a:p>
          <a:p>
            <a:pPr marL="0" indent="0">
              <a:buNone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(the optional 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ALL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parameter will keep duplicate rows)</a:t>
            </a:r>
          </a:p>
        </p:txBody>
      </p:sp>
    </p:spTree>
    <p:extLst>
      <p:ext uri="{BB962C8B-B14F-4D97-AF65-F5344CB8AC3E}">
        <p14:creationId xmlns:p14="http://schemas.microsoft.com/office/powerpoint/2010/main" val="10724898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EE6D14-765D-1542-8832-9C98FA2AA5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ourier" pitchFamily="2" charset="0"/>
              </a:rPr>
              <a:t>CASE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1405C5-E102-744B-870D-ABD97FB19F6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r>
              <a:rPr lang="en-US" b="1" dirty="0"/>
              <a:t>CASE</a:t>
            </a:r>
            <a:r>
              <a:rPr lang="en-US" dirty="0"/>
              <a:t> is similar to an </a:t>
            </a:r>
            <a:r>
              <a:rPr lang="en-US" b="1" dirty="0"/>
              <a:t>if-then-else</a:t>
            </a:r>
            <a:r>
              <a:rPr lang="en-US" dirty="0"/>
              <a:t> structure in programming languages (or a </a:t>
            </a:r>
            <a:r>
              <a:rPr lang="en-US" b="1" dirty="0"/>
              <a:t>switch</a:t>
            </a:r>
            <a:r>
              <a:rPr lang="en-US" dirty="0"/>
              <a:t> statement)</a:t>
            </a:r>
          </a:p>
          <a:p>
            <a:pPr lvl="1"/>
            <a:r>
              <a:rPr lang="en-US" dirty="0"/>
              <a:t>If a certain condition is true, we run a given query</a:t>
            </a:r>
          </a:p>
          <a:p>
            <a:pPr lvl="1"/>
            <a:r>
              <a:rPr lang="en-US" dirty="0"/>
              <a:t>If another is true, we run that query instead and so on</a:t>
            </a:r>
          </a:p>
          <a:p>
            <a:r>
              <a:rPr lang="en-US" b="1" dirty="0"/>
              <a:t>CASE</a:t>
            </a:r>
            <a:r>
              <a:rPr lang="en-US" dirty="0"/>
              <a:t> is useful for logic based queries</a:t>
            </a:r>
          </a:p>
          <a:p>
            <a:pPr lvl="1"/>
            <a:r>
              <a:rPr lang="en-US" dirty="0"/>
              <a:t>You want to query for something given one condition and for something else given another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A3F402-DB86-3A45-A4B5-4C29C9132C8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b="1" dirty="0"/>
              <a:t>CASE </a:t>
            </a:r>
            <a:r>
              <a:rPr lang="en-US" dirty="0"/>
              <a:t>syntax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sz="2400" b="1" dirty="0">
                <a:latin typeface="Courier" pitchFamily="2" charset="0"/>
              </a:rPr>
              <a:t>CASE</a:t>
            </a:r>
            <a:r>
              <a:rPr lang="en-US" sz="2400" dirty="0">
                <a:latin typeface="Courier" pitchFamily="2" charset="0"/>
              </a:rPr>
              <a:t> expr</a:t>
            </a:r>
            <a:br>
              <a:rPr lang="en-US" sz="2400" dirty="0">
                <a:latin typeface="Courier" pitchFamily="2" charset="0"/>
              </a:rPr>
            </a:br>
            <a:r>
              <a:rPr lang="en-US" sz="2400" dirty="0">
                <a:latin typeface="Courier" pitchFamily="2" charset="0"/>
              </a:rPr>
              <a:t>    </a:t>
            </a:r>
            <a:r>
              <a:rPr lang="en-US" sz="2400" b="1" dirty="0">
                <a:latin typeface="Courier" pitchFamily="2" charset="0"/>
              </a:rPr>
              <a:t>WHEN</a:t>
            </a:r>
            <a:r>
              <a:rPr lang="en-US" sz="2400" dirty="0">
                <a:latin typeface="Courier" pitchFamily="2" charset="0"/>
              </a:rPr>
              <a:t> cond1 </a:t>
            </a:r>
            <a:r>
              <a:rPr lang="en-US" sz="2400" b="1" dirty="0">
                <a:latin typeface="Courier" pitchFamily="2" charset="0"/>
              </a:rPr>
              <a:t>THEN</a:t>
            </a:r>
            <a:r>
              <a:rPr lang="en-US" sz="2400" dirty="0">
                <a:latin typeface="Courier" pitchFamily="2" charset="0"/>
              </a:rPr>
              <a:t> res1</a:t>
            </a:r>
            <a:br>
              <a:rPr lang="en-US" sz="2400" dirty="0">
                <a:latin typeface="Courier" pitchFamily="2" charset="0"/>
              </a:rPr>
            </a:br>
            <a:r>
              <a:rPr lang="en-US" sz="2400" dirty="0">
                <a:latin typeface="Courier" pitchFamily="2" charset="0"/>
              </a:rPr>
              <a:t>    </a:t>
            </a:r>
            <a:r>
              <a:rPr lang="en-US" sz="2400" b="1" dirty="0">
                <a:latin typeface="Courier" pitchFamily="2" charset="0"/>
              </a:rPr>
              <a:t>WHEN </a:t>
            </a:r>
            <a:r>
              <a:rPr lang="en-US" sz="2400" dirty="0">
                <a:latin typeface="Courier" pitchFamily="2" charset="0"/>
              </a:rPr>
              <a:t>cond2 </a:t>
            </a:r>
            <a:r>
              <a:rPr lang="en-US" sz="2400" b="1" dirty="0">
                <a:latin typeface="Courier" pitchFamily="2" charset="0"/>
              </a:rPr>
              <a:t>THEN</a:t>
            </a:r>
            <a:r>
              <a:rPr lang="en-US" sz="2400" dirty="0">
                <a:latin typeface="Courier" pitchFamily="2" charset="0"/>
              </a:rPr>
              <a:t> res2</a:t>
            </a:r>
            <a:br>
              <a:rPr lang="en-US" sz="2400" dirty="0">
                <a:latin typeface="Courier" pitchFamily="2" charset="0"/>
              </a:rPr>
            </a:br>
            <a:r>
              <a:rPr lang="en-US" sz="2400" dirty="0">
                <a:latin typeface="Courier" pitchFamily="2" charset="0"/>
              </a:rPr>
              <a:t>    …</a:t>
            </a:r>
            <a:br>
              <a:rPr lang="en-US" sz="2400" dirty="0">
                <a:latin typeface="Courier" pitchFamily="2" charset="0"/>
              </a:rPr>
            </a:br>
            <a:r>
              <a:rPr lang="en-US" sz="2400" dirty="0">
                <a:latin typeface="Courier" pitchFamily="2" charset="0"/>
              </a:rPr>
              <a:t>    [</a:t>
            </a:r>
            <a:r>
              <a:rPr lang="en-US" sz="2400" b="1" dirty="0">
                <a:latin typeface="Courier" pitchFamily="2" charset="0"/>
              </a:rPr>
              <a:t>ELSE</a:t>
            </a:r>
            <a:r>
              <a:rPr lang="en-US" sz="2400" dirty="0">
                <a:latin typeface="Courier" pitchFamily="2" charset="0"/>
              </a:rPr>
              <a:t> res]</a:t>
            </a:r>
            <a:br>
              <a:rPr lang="en-US" sz="2400" dirty="0">
                <a:latin typeface="Courier" pitchFamily="2" charset="0"/>
              </a:rPr>
            </a:br>
            <a:r>
              <a:rPr lang="en-US" sz="2400" b="1" dirty="0">
                <a:latin typeface="Courier" pitchFamily="2" charset="0"/>
              </a:rPr>
              <a:t>END</a:t>
            </a:r>
            <a:endParaRPr lang="en-US" sz="2400" dirty="0"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64668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FD173-4754-314C-B219-D4585F708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SUBQUERIES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F3725B-EB8B-7140-91A2-281E4ECDB86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A </a:t>
            </a:r>
            <a:r>
              <a:rPr lang="en-US" b="1" dirty="0"/>
              <a:t>subquery</a:t>
            </a:r>
            <a:r>
              <a:rPr lang="en-US" dirty="0"/>
              <a:t> is a query inside of a query</a:t>
            </a:r>
          </a:p>
          <a:p>
            <a:pPr lvl="1"/>
            <a:r>
              <a:rPr lang="en-US" dirty="0"/>
              <a:t>Sometimes you want to query on a result set as opposed to an entire table</a:t>
            </a:r>
          </a:p>
          <a:p>
            <a:pPr lvl="2"/>
            <a:r>
              <a:rPr lang="en-US" dirty="0"/>
              <a:t>A result set is a table in itself and can be queried as if it were a table</a:t>
            </a:r>
          </a:p>
          <a:p>
            <a:r>
              <a:rPr lang="en-US" dirty="0"/>
              <a:t>Subqueries and joins usually accomplish similar things</a:t>
            </a:r>
          </a:p>
          <a:p>
            <a:pPr lvl="1"/>
            <a:r>
              <a:rPr lang="en-US" dirty="0"/>
              <a:t>When you would use one over the other comes down to </a:t>
            </a:r>
            <a:r>
              <a:rPr lang="en-US" b="1" dirty="0"/>
              <a:t>performance</a:t>
            </a:r>
            <a:endParaRPr lang="en-US" dirty="0"/>
          </a:p>
          <a:p>
            <a:pPr lvl="2"/>
            <a:r>
              <a:rPr lang="en-US" dirty="0"/>
              <a:t>You would learn about this in a relational database course like CSCC43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F2AA00-2CD0-1240-A66F-7A48F4F1031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A subquery can only be used in the </a:t>
            </a:r>
            <a:r>
              <a:rPr lang="en-US" b="1" dirty="0"/>
              <a:t>SELECT</a:t>
            </a:r>
            <a:r>
              <a:rPr lang="en-US" dirty="0"/>
              <a:t>, </a:t>
            </a:r>
            <a:r>
              <a:rPr lang="en-US" b="1" dirty="0"/>
              <a:t>FROM</a:t>
            </a:r>
            <a:r>
              <a:rPr lang="en-US" dirty="0"/>
              <a:t>, </a:t>
            </a:r>
            <a:r>
              <a:rPr lang="en-US" b="1" dirty="0"/>
              <a:t>WHERE</a:t>
            </a:r>
            <a:r>
              <a:rPr lang="en-US" dirty="0"/>
              <a:t> or </a:t>
            </a:r>
            <a:r>
              <a:rPr lang="en-US" b="1" dirty="0"/>
              <a:t>JOIN</a:t>
            </a:r>
            <a:r>
              <a:rPr lang="en-US" dirty="0"/>
              <a:t> clauses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An example subquery: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1900" b="1" dirty="0">
                <a:latin typeface="Courier" pitchFamily="2" charset="0"/>
              </a:rPr>
              <a:t>SELECT</a:t>
            </a:r>
            <a:r>
              <a:rPr lang="en-US" sz="1900" dirty="0">
                <a:latin typeface="Courier" pitchFamily="2" charset="0"/>
              </a:rPr>
              <a:t> col1</a:t>
            </a:r>
            <a:br>
              <a:rPr lang="en-US" sz="1900" dirty="0">
                <a:latin typeface="Courier" pitchFamily="2" charset="0"/>
              </a:rPr>
            </a:br>
            <a:r>
              <a:rPr lang="en-US" sz="1900" b="1" dirty="0">
                <a:latin typeface="Courier" pitchFamily="2" charset="0"/>
              </a:rPr>
              <a:t>FROM </a:t>
            </a:r>
            <a:r>
              <a:rPr lang="en-US" sz="1900" dirty="0">
                <a:latin typeface="Courier" pitchFamily="2" charset="0"/>
              </a:rPr>
              <a:t>table1</a:t>
            </a:r>
            <a:br>
              <a:rPr lang="en-US" sz="1900" dirty="0">
                <a:latin typeface="Courier" pitchFamily="2" charset="0"/>
              </a:rPr>
            </a:br>
            <a:r>
              <a:rPr lang="en-US" sz="1900" b="1" dirty="0">
                <a:latin typeface="Courier" pitchFamily="2" charset="0"/>
              </a:rPr>
              <a:t>WHERE</a:t>
            </a:r>
            <a:r>
              <a:rPr lang="en-US" sz="1900" dirty="0">
                <a:latin typeface="Courier" pitchFamily="2" charset="0"/>
              </a:rPr>
              <a:t> </a:t>
            </a:r>
            <a:br>
              <a:rPr lang="en-US" sz="1900" dirty="0">
                <a:latin typeface="Courier" pitchFamily="2" charset="0"/>
              </a:rPr>
            </a:br>
            <a:r>
              <a:rPr lang="en-US" sz="1900" dirty="0">
                <a:latin typeface="Courier" pitchFamily="2" charset="0"/>
              </a:rPr>
              <a:t>    col1 = (SELECT col1 FROM table2)</a:t>
            </a:r>
            <a:endParaRPr lang="en-US" sz="1900" b="1" dirty="0"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09609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1B5C43-0103-2B43-BFFA-F232D1531EB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381EB861-8609-E045-9505-443ECAB8B3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b="1" dirty="0">
                <a:solidFill>
                  <a:srgbClr val="FFFFFF"/>
                </a:solidFill>
              </a:rPr>
              <a:t>SELECT</a:t>
            </a:r>
            <a:r>
              <a:rPr lang="en-US" sz="6000" dirty="0">
                <a:solidFill>
                  <a:srgbClr val="FFFFFF"/>
                </a:solidFill>
              </a:rPr>
              <a:t> QUERIES ARE GONE!</a:t>
            </a:r>
          </a:p>
        </p:txBody>
      </p:sp>
    </p:spTree>
    <p:extLst>
      <p:ext uri="{BB962C8B-B14F-4D97-AF65-F5344CB8AC3E}">
        <p14:creationId xmlns:p14="http://schemas.microsoft.com/office/powerpoint/2010/main" val="2721229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494BC7F-41A3-F24D-B914-B28E6A92F4D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30227A6A-3159-274B-9397-7C74F4720A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FFFF"/>
                </a:solidFill>
              </a:rPr>
              <a:t>THE SECRET PROJECT…</a:t>
            </a:r>
          </a:p>
        </p:txBody>
      </p:sp>
    </p:spTree>
    <p:extLst>
      <p:ext uri="{BB962C8B-B14F-4D97-AF65-F5344CB8AC3E}">
        <p14:creationId xmlns:p14="http://schemas.microsoft.com/office/powerpoint/2010/main" val="22430234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639210-FA8D-7443-8FB0-D0B5519ECC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DAS POKËDÅX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465DBC-799B-B246-A524-1AF4008C24C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From the mildly popular video game and show </a:t>
            </a:r>
            <a:r>
              <a:rPr lang="en-US" b="1" dirty="0"/>
              <a:t>DIGIMON</a:t>
            </a:r>
          </a:p>
          <a:p>
            <a:r>
              <a:rPr lang="en-US" dirty="0"/>
              <a:t>A culmination of all of the skills you’ve learned today</a:t>
            </a:r>
          </a:p>
          <a:p>
            <a:r>
              <a:rPr lang="en-US" dirty="0"/>
              <a:t>Optional if you want to follow along</a:t>
            </a:r>
          </a:p>
          <a:p>
            <a:pPr lvl="1"/>
            <a:r>
              <a:rPr lang="en-US" dirty="0"/>
              <a:t>Requires the use of Python</a:t>
            </a:r>
          </a:p>
          <a:p>
            <a:pPr lvl="1"/>
            <a:r>
              <a:rPr lang="en-US" dirty="0"/>
              <a:t>A lot of </a:t>
            </a:r>
            <a:r>
              <a:rPr lang="en-US" b="1" dirty="0"/>
              <a:t>web development</a:t>
            </a:r>
            <a:r>
              <a:rPr lang="en-US" dirty="0"/>
              <a:t> so if you’re not comfortable with that I’d suggest you just watch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1660CAF-FE98-0849-BAB2-0D11570E91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2653" y="2247412"/>
            <a:ext cx="3810000" cy="290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31265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89CEF3-DF4F-5649-8904-2A1E67556EF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/>
          </a:blip>
          <a:srcRect t="6317" b="9727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EEEBA1-CB59-AA4E-9ED2-B7AD5ABE6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FFFF"/>
                </a:solidFill>
              </a:rPr>
              <a:t>TABLES CAN BE WHATEVER I WANT…</a:t>
            </a:r>
          </a:p>
        </p:txBody>
      </p:sp>
    </p:spTree>
    <p:extLst>
      <p:ext uri="{BB962C8B-B14F-4D97-AF65-F5344CB8AC3E}">
        <p14:creationId xmlns:p14="http://schemas.microsoft.com/office/powerpoint/2010/main" val="16129952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D8C7D-B007-DD46-B226-0B58E4A797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CREATE A NEW DATABASE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71CBAE-DE82-8D46-B0F5-058F6C933F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2397" y="1246815"/>
            <a:ext cx="8827205" cy="5532053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B8708587-5248-9546-B5A2-A88F0AC54084}"/>
              </a:ext>
            </a:extLst>
          </p:cNvPr>
          <p:cNvSpPr/>
          <p:nvPr/>
        </p:nvSpPr>
        <p:spPr>
          <a:xfrm>
            <a:off x="1995854" y="1477108"/>
            <a:ext cx="923192" cy="56270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6264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ABC59D8-961D-1141-BA57-A9DFB8249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BEFORE WE GET STARTED…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BE99D2-E61B-4B45-B20D-E7AC2AEFAB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this workshop is…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0E1F5CE-E9E0-204C-956B-7F9234A4E79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A presentation to get you </a:t>
            </a:r>
            <a:r>
              <a:rPr lang="en-US" b="1" dirty="0"/>
              <a:t>familiarized </a:t>
            </a:r>
            <a:r>
              <a:rPr lang="en-US" dirty="0"/>
              <a:t>with SQL</a:t>
            </a:r>
          </a:p>
          <a:p>
            <a:pPr lvl="1"/>
            <a:r>
              <a:rPr lang="en-US" dirty="0"/>
              <a:t>A place for you to understand what SQL is and the things it does</a:t>
            </a:r>
          </a:p>
          <a:p>
            <a:r>
              <a:rPr lang="en-US" dirty="0"/>
              <a:t>You’ll gain some ideas of how to use SQL and be a step ahead of those who don’t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ED3CC61-4707-3142-AA34-D16C1568385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What this workshop is not…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F719F12-7A7B-5E49-B3BF-96D227DB8536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A course to </a:t>
            </a:r>
            <a:r>
              <a:rPr lang="en-US" b="1" dirty="0"/>
              <a:t>study</a:t>
            </a:r>
            <a:r>
              <a:rPr lang="en-US" dirty="0"/>
              <a:t> SQL</a:t>
            </a:r>
          </a:p>
          <a:p>
            <a:pPr lvl="1"/>
            <a:r>
              <a:rPr lang="en-US" dirty="0"/>
              <a:t>A workshop is </a:t>
            </a:r>
            <a:r>
              <a:rPr lang="en-US" b="1" dirty="0"/>
              <a:t>not a replacement </a:t>
            </a:r>
            <a:r>
              <a:rPr lang="en-US" dirty="0"/>
              <a:t>for a course on relational databases</a:t>
            </a:r>
          </a:p>
          <a:p>
            <a:pPr lvl="2"/>
            <a:r>
              <a:rPr lang="en-US" dirty="0"/>
              <a:t>We skip over a lot of more advanced topics like relational algebra, ER diagrams, the E-R model…</a:t>
            </a:r>
          </a:p>
          <a:p>
            <a:r>
              <a:rPr lang="en-US" dirty="0"/>
              <a:t>Many great courses at UTSC on these topics</a:t>
            </a:r>
          </a:p>
          <a:p>
            <a:pPr lvl="1"/>
            <a:r>
              <a:rPr lang="en-US" dirty="0"/>
              <a:t>CSCC43</a:t>
            </a:r>
          </a:p>
          <a:p>
            <a:pPr lvl="1"/>
            <a:r>
              <a:rPr lang="en-US" dirty="0"/>
              <a:t>CSCC09</a:t>
            </a:r>
          </a:p>
          <a:p>
            <a:pPr lvl="1"/>
            <a:r>
              <a:rPr lang="en-US" dirty="0"/>
              <a:t>CSCB20</a:t>
            </a:r>
          </a:p>
        </p:txBody>
      </p:sp>
    </p:spTree>
    <p:extLst>
      <p:ext uri="{BB962C8B-B14F-4D97-AF65-F5344CB8AC3E}">
        <p14:creationId xmlns:p14="http://schemas.microsoft.com/office/powerpoint/2010/main" val="2653161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build="p"/>
      <p:bldP spid="7" grpId="0" build="p"/>
      <p:bldP spid="8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6BEFF0-1F2B-1F4D-B6BE-B1355903D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ourier" pitchFamily="2" charset="0"/>
              </a:rPr>
              <a:t>CREATE TABLE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2F274-DCC2-7B45-BB84-8EF1B61F41D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Like </a:t>
            </a:r>
            <a:r>
              <a:rPr lang="en-US" b="1" dirty="0"/>
              <a:t>SELECT</a:t>
            </a:r>
            <a:r>
              <a:rPr lang="en-US" dirty="0"/>
              <a:t>, we can create tables using queries</a:t>
            </a:r>
          </a:p>
          <a:p>
            <a:r>
              <a:rPr lang="en-US" dirty="0"/>
              <a:t>Tables are created in a </a:t>
            </a:r>
            <a:r>
              <a:rPr lang="en-US" b="1" dirty="0"/>
              <a:t>database</a:t>
            </a:r>
            <a:endParaRPr lang="en-US" dirty="0"/>
          </a:p>
          <a:p>
            <a:pPr lvl="1"/>
            <a:r>
              <a:rPr lang="en-US" dirty="0"/>
              <a:t>A collection of tables together is called a </a:t>
            </a:r>
            <a:r>
              <a:rPr lang="en-US" b="1" dirty="0"/>
              <a:t>schema</a:t>
            </a:r>
            <a:endParaRPr lang="en-US" dirty="0"/>
          </a:p>
          <a:p>
            <a:r>
              <a:rPr lang="en-US" dirty="0"/>
              <a:t>When we create a table, we can assign the columns, their datatypes, any constraints, and any primary/foreign key pairs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6B21EC-BC3D-914D-82A6-16D0CB75ED4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CREATE TABLE </a:t>
            </a:r>
            <a:r>
              <a:rPr lang="en-US" dirty="0"/>
              <a:t>syntax: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sz="2000" b="1" dirty="0">
                <a:latin typeface="Courier" pitchFamily="2" charset="0"/>
              </a:rPr>
              <a:t>CREATE TABLE</a:t>
            </a:r>
            <a:r>
              <a:rPr lang="en-US" sz="2000" dirty="0">
                <a:latin typeface="Courier" pitchFamily="2" charset="0"/>
              </a:rPr>
              <a:t> [</a:t>
            </a:r>
            <a:r>
              <a:rPr lang="en-US" sz="2000" b="1" dirty="0">
                <a:latin typeface="Courier" pitchFamily="2" charset="0"/>
              </a:rPr>
              <a:t>IF EXISTS</a:t>
            </a:r>
            <a:r>
              <a:rPr lang="en-US" sz="2000" dirty="0">
                <a:latin typeface="Courier" pitchFamily="2" charset="0"/>
              </a:rPr>
              <a:t>]</a:t>
            </a:r>
            <a:r>
              <a:rPr lang="en-US" sz="2000" b="1" dirty="0">
                <a:latin typeface="Courier" pitchFamily="2" charset="0"/>
              </a:rPr>
              <a:t> </a:t>
            </a:r>
            <a:r>
              <a:rPr lang="en-US" sz="2000" dirty="0">
                <a:latin typeface="Courier" pitchFamily="2" charset="0"/>
              </a:rPr>
              <a:t>table (</a:t>
            </a:r>
            <a:br>
              <a:rPr lang="en-US" sz="2000" dirty="0">
                <a:latin typeface="Courier" pitchFamily="2" charset="0"/>
              </a:rPr>
            </a:br>
            <a:r>
              <a:rPr lang="en-US" sz="2000" dirty="0">
                <a:latin typeface="Courier" pitchFamily="2" charset="0"/>
              </a:rPr>
              <a:t>    col1 datatype [key/</a:t>
            </a:r>
            <a:r>
              <a:rPr lang="en-US" sz="2000" dirty="0" err="1">
                <a:latin typeface="Courier" pitchFamily="2" charset="0"/>
              </a:rPr>
              <a:t>const</a:t>
            </a:r>
            <a:r>
              <a:rPr lang="en-US" sz="2000" dirty="0">
                <a:latin typeface="Courier" pitchFamily="2" charset="0"/>
              </a:rPr>
              <a:t>],</a:t>
            </a:r>
            <a:br>
              <a:rPr lang="en-US" sz="2000" dirty="0">
                <a:latin typeface="Courier" pitchFamily="2" charset="0"/>
              </a:rPr>
            </a:br>
            <a:r>
              <a:rPr lang="en-US" sz="2000" dirty="0">
                <a:latin typeface="Courier" pitchFamily="2" charset="0"/>
              </a:rPr>
              <a:t>    col2 datatype [key/</a:t>
            </a:r>
            <a:r>
              <a:rPr lang="en-US" sz="2000" dirty="0" err="1">
                <a:latin typeface="Courier" pitchFamily="2" charset="0"/>
              </a:rPr>
              <a:t>const</a:t>
            </a:r>
            <a:r>
              <a:rPr lang="en-US" sz="2000" dirty="0">
                <a:latin typeface="Courier" pitchFamily="2" charset="0"/>
              </a:rPr>
              <a:t>],</a:t>
            </a:r>
            <a:br>
              <a:rPr lang="en-US" sz="2000" dirty="0">
                <a:latin typeface="Courier" pitchFamily="2" charset="0"/>
              </a:rPr>
            </a:br>
            <a:r>
              <a:rPr lang="en-US" sz="2000" dirty="0">
                <a:latin typeface="Courier" pitchFamily="2" charset="0"/>
              </a:rPr>
              <a:t>    …</a:t>
            </a:r>
            <a:br>
              <a:rPr lang="en-US" sz="2000" dirty="0">
                <a:latin typeface="Courier" pitchFamily="2" charset="0"/>
              </a:rPr>
            </a:br>
            <a:r>
              <a:rPr lang="en-US" sz="2000" dirty="0">
                <a:latin typeface="Courier" pitchFamily="2" charset="0"/>
              </a:rPr>
              <a:t>)</a:t>
            </a:r>
            <a:br>
              <a:rPr lang="en-US" sz="2000" dirty="0">
                <a:latin typeface="Courier" pitchFamily="2" charset="0"/>
              </a:rPr>
            </a:br>
            <a:endParaRPr lang="en-US" sz="2000" b="1" dirty="0"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042169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69E7CE-7F69-9642-A20D-A1F7FDF7C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ourier" pitchFamily="2" charset="0"/>
              </a:rPr>
              <a:t>INSERT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F93A01-5A27-A34C-97FC-63435E4C164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/>
              <a:t>INSERT</a:t>
            </a:r>
            <a:r>
              <a:rPr lang="en-US" dirty="0"/>
              <a:t> statement allows us to insert data into a given table</a:t>
            </a:r>
          </a:p>
          <a:p>
            <a:r>
              <a:rPr lang="en-US" dirty="0"/>
              <a:t>You can insert either single records or multiple records</a:t>
            </a:r>
          </a:p>
          <a:p>
            <a:r>
              <a:rPr lang="en-US" dirty="0"/>
              <a:t>The records you add must conform to the constraints you add otherwise they will be rejected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CE3C06-5755-2446-A7D2-B2DA4BDCA88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INSERT </a:t>
            </a:r>
            <a:r>
              <a:rPr lang="en-US" dirty="0"/>
              <a:t>syntax: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>
                <a:latin typeface="Courier" pitchFamily="2" charset="0"/>
              </a:rPr>
              <a:t>INSERT INTO</a:t>
            </a:r>
            <a:r>
              <a:rPr lang="en-US" dirty="0">
                <a:latin typeface="Courier" pitchFamily="2" charset="0"/>
              </a:rPr>
              <a:t> table (</a:t>
            </a:r>
            <a:br>
              <a:rPr lang="en-US" dirty="0">
                <a:latin typeface="Courier" pitchFamily="2" charset="0"/>
              </a:rPr>
            </a:br>
            <a:r>
              <a:rPr lang="en-US" dirty="0">
                <a:latin typeface="Courier" pitchFamily="2" charset="0"/>
              </a:rPr>
              <a:t>    col1,</a:t>
            </a:r>
            <a:br>
              <a:rPr lang="en-US" dirty="0">
                <a:latin typeface="Courier" pitchFamily="2" charset="0"/>
              </a:rPr>
            </a:br>
            <a:r>
              <a:rPr lang="en-US" dirty="0">
                <a:latin typeface="Courier" pitchFamily="2" charset="0"/>
              </a:rPr>
              <a:t>    col2, …)</a:t>
            </a:r>
            <a:br>
              <a:rPr lang="en-US" dirty="0">
                <a:latin typeface="Courier" pitchFamily="2" charset="0"/>
              </a:rPr>
            </a:br>
            <a:r>
              <a:rPr lang="en-US" b="1" dirty="0">
                <a:latin typeface="Courier" pitchFamily="2" charset="0"/>
              </a:rPr>
              <a:t>VALUES</a:t>
            </a:r>
            <a:br>
              <a:rPr lang="en-US" b="1" dirty="0">
                <a:latin typeface="Courier" pitchFamily="2" charset="0"/>
              </a:rPr>
            </a:br>
            <a:r>
              <a:rPr lang="en-US" b="1" dirty="0">
                <a:latin typeface="Courier" pitchFamily="2" charset="0"/>
              </a:rPr>
              <a:t>    </a:t>
            </a:r>
            <a:r>
              <a:rPr lang="en-US" dirty="0">
                <a:latin typeface="Courier" pitchFamily="2" charset="0"/>
              </a:rPr>
              <a:t>(val1, val2, …),</a:t>
            </a:r>
            <a:br>
              <a:rPr lang="en-US" dirty="0">
                <a:latin typeface="Courier" pitchFamily="2" charset="0"/>
              </a:rPr>
            </a:br>
            <a:r>
              <a:rPr lang="en-US" dirty="0">
                <a:latin typeface="Courier" pitchFamily="2" charset="0"/>
              </a:rPr>
              <a:t>    (val2, val2, …),</a:t>
            </a:r>
            <a:br>
              <a:rPr lang="en-US" dirty="0">
                <a:latin typeface="Courier" pitchFamily="2" charset="0"/>
              </a:rPr>
            </a:br>
            <a:r>
              <a:rPr lang="en-US" dirty="0">
                <a:latin typeface="Courier" pitchFamily="2" charset="0"/>
              </a:rPr>
              <a:t>    …;</a:t>
            </a:r>
            <a:endParaRPr lang="en-US" b="1" dirty="0"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335104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BB1A55-4741-3E48-B751-3F1FAD862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ourier" pitchFamily="2" charset="0"/>
              </a:rPr>
              <a:t>UPDATE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8B0C2C-6761-5F43-831F-FF92FFEC90B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/>
              <a:t>UPDATE</a:t>
            </a:r>
            <a:r>
              <a:rPr lang="en-US" dirty="0"/>
              <a:t> query modifies pre-existing records in a table</a:t>
            </a:r>
          </a:p>
          <a:p>
            <a:r>
              <a:rPr lang="en-US" dirty="0"/>
              <a:t>In practice, the </a:t>
            </a:r>
            <a:r>
              <a:rPr lang="en-US" b="1" dirty="0"/>
              <a:t>UPDATE</a:t>
            </a:r>
            <a:r>
              <a:rPr lang="en-US" dirty="0"/>
              <a:t> query is used sparingly</a:t>
            </a:r>
          </a:p>
          <a:p>
            <a:pPr lvl="1"/>
            <a:r>
              <a:rPr lang="en-US" dirty="0"/>
              <a:t>It is not good practice to manually edit data</a:t>
            </a:r>
          </a:p>
          <a:p>
            <a:pPr lvl="2"/>
            <a:r>
              <a:rPr lang="en-US" dirty="0"/>
              <a:t>With the exception of tables like lookups (which may change over time)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2DB432-C35D-B04F-9904-C3AF90A0D5D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UPDATE </a:t>
            </a:r>
            <a:r>
              <a:rPr lang="en-US" dirty="0"/>
              <a:t>syntax: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>
                <a:latin typeface="Courier" pitchFamily="2" charset="0"/>
              </a:rPr>
              <a:t>UPDATE </a:t>
            </a:r>
            <a:r>
              <a:rPr lang="en-US" dirty="0">
                <a:latin typeface="Courier" pitchFamily="2" charset="0"/>
              </a:rPr>
              <a:t>table</a:t>
            </a:r>
            <a:br>
              <a:rPr lang="en-US" dirty="0">
                <a:latin typeface="Courier" pitchFamily="2" charset="0"/>
              </a:rPr>
            </a:br>
            <a:r>
              <a:rPr lang="en-US" b="1" dirty="0">
                <a:latin typeface="Courier" pitchFamily="2" charset="0"/>
              </a:rPr>
              <a:t>SET</a:t>
            </a:r>
            <a:br>
              <a:rPr lang="en-US" dirty="0">
                <a:latin typeface="Courier" pitchFamily="2" charset="0"/>
              </a:rPr>
            </a:br>
            <a:r>
              <a:rPr lang="en-US" dirty="0">
                <a:latin typeface="Courier" pitchFamily="2" charset="0"/>
              </a:rPr>
              <a:t>    col1 = val1,</a:t>
            </a:r>
            <a:br>
              <a:rPr lang="en-US" dirty="0">
                <a:latin typeface="Courier" pitchFamily="2" charset="0"/>
              </a:rPr>
            </a:br>
            <a:r>
              <a:rPr lang="en-US" dirty="0">
                <a:latin typeface="Courier" pitchFamily="2" charset="0"/>
              </a:rPr>
              <a:t>    col2 = val2,</a:t>
            </a:r>
            <a:br>
              <a:rPr lang="en-US" dirty="0">
                <a:latin typeface="Courier" pitchFamily="2" charset="0"/>
              </a:rPr>
            </a:br>
            <a:r>
              <a:rPr lang="en-US" dirty="0">
                <a:latin typeface="Courier" pitchFamily="2" charset="0"/>
              </a:rPr>
              <a:t>    …</a:t>
            </a:r>
            <a:br>
              <a:rPr lang="en-US" dirty="0">
                <a:latin typeface="Courier" pitchFamily="2" charset="0"/>
              </a:rPr>
            </a:br>
            <a:r>
              <a:rPr lang="en-US" b="1" dirty="0">
                <a:latin typeface="Courier" pitchFamily="2" charset="0"/>
              </a:rPr>
              <a:t>WHERE</a:t>
            </a:r>
            <a:r>
              <a:rPr lang="en-US" dirty="0">
                <a:latin typeface="Courier" pitchFamily="2" charset="0"/>
              </a:rPr>
              <a:t> condition;</a:t>
            </a:r>
            <a:endParaRPr lang="en-US" b="1" dirty="0"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605068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596128-390D-9948-969A-C28974A46C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ourier" pitchFamily="2" charset="0"/>
              </a:rPr>
              <a:t>DELETE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2AE545-1FA7-4440-98E5-3989F191D66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b="1" dirty="0"/>
              <a:t>DELETE</a:t>
            </a:r>
            <a:r>
              <a:rPr lang="en-US" dirty="0"/>
              <a:t> removes a given record from a table</a:t>
            </a:r>
          </a:p>
          <a:p>
            <a:r>
              <a:rPr lang="en-US" dirty="0"/>
              <a:t>The </a:t>
            </a:r>
            <a:r>
              <a:rPr lang="en-US" b="1" dirty="0"/>
              <a:t>DELETE</a:t>
            </a:r>
            <a:r>
              <a:rPr lang="en-US" dirty="0"/>
              <a:t> query is used even more sparingly than </a:t>
            </a:r>
            <a:r>
              <a:rPr lang="en-US" b="1" dirty="0"/>
              <a:t>UPDATE</a:t>
            </a:r>
            <a:endParaRPr lang="en-US" dirty="0"/>
          </a:p>
          <a:p>
            <a:pPr lvl="1"/>
            <a:r>
              <a:rPr lang="en-US" dirty="0"/>
              <a:t>It is generally frowned upon to remove values from a database</a:t>
            </a:r>
          </a:p>
          <a:p>
            <a:pPr lvl="2"/>
            <a:r>
              <a:rPr lang="en-US" dirty="0"/>
              <a:t>It is better to keep records but set them to be invisible to the frontend</a:t>
            </a:r>
          </a:p>
          <a:p>
            <a:r>
              <a:rPr lang="en-US" dirty="0"/>
              <a:t>As you may have guessed, the </a:t>
            </a:r>
            <a:r>
              <a:rPr lang="en-US" b="1" dirty="0"/>
              <a:t>DELETE </a:t>
            </a:r>
            <a:r>
              <a:rPr lang="en-US" dirty="0"/>
              <a:t>query is </a:t>
            </a:r>
            <a:r>
              <a:rPr lang="en-US" b="1" dirty="0">
                <a:solidFill>
                  <a:srgbClr val="FF0000"/>
                </a:solidFill>
              </a:rPr>
              <a:t>dangerous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3F5BFE-337E-A140-A609-68BB9798813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DELETE </a:t>
            </a:r>
            <a:r>
              <a:rPr lang="en-US" dirty="0"/>
              <a:t>syntax: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>
                <a:latin typeface="Courier" pitchFamily="2" charset="0"/>
              </a:rPr>
              <a:t>DELETE </a:t>
            </a:r>
            <a:br>
              <a:rPr lang="en-US" b="1" dirty="0">
                <a:latin typeface="Courier" pitchFamily="2" charset="0"/>
              </a:rPr>
            </a:br>
            <a:r>
              <a:rPr lang="en-US" b="1" dirty="0">
                <a:latin typeface="Courier" pitchFamily="2" charset="0"/>
              </a:rPr>
              <a:t>FROM</a:t>
            </a:r>
            <a:r>
              <a:rPr lang="en-US" dirty="0">
                <a:latin typeface="Courier" pitchFamily="2" charset="0"/>
              </a:rPr>
              <a:t> table</a:t>
            </a:r>
            <a:br>
              <a:rPr lang="en-US" dirty="0">
                <a:latin typeface="Courier" pitchFamily="2" charset="0"/>
              </a:rPr>
            </a:br>
            <a:r>
              <a:rPr lang="en-US" b="1" dirty="0">
                <a:latin typeface="Courier" pitchFamily="2" charset="0"/>
              </a:rPr>
              <a:t>WHERE</a:t>
            </a:r>
            <a:r>
              <a:rPr lang="en-US" dirty="0">
                <a:latin typeface="Courier" pitchFamily="2" charset="0"/>
              </a:rPr>
              <a:t> condition;</a:t>
            </a:r>
            <a:br>
              <a:rPr lang="en-US" dirty="0">
                <a:latin typeface="Courier" pitchFamily="2" charset="0"/>
              </a:rPr>
            </a:br>
            <a:endParaRPr lang="en-US" b="1" dirty="0"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427827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F88AB6-4764-5841-AEA3-1B0CEF49A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ourier" pitchFamily="2" charset="0"/>
              </a:rPr>
              <a:t>ALTER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44F952-B227-FE4B-BED3-2E8E74E5427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b="1" dirty="0"/>
              <a:t>ALTER</a:t>
            </a:r>
            <a:r>
              <a:rPr lang="en-US" dirty="0"/>
              <a:t> modifies a table</a:t>
            </a:r>
          </a:p>
          <a:p>
            <a:pPr lvl="1"/>
            <a:r>
              <a:rPr lang="en-US" dirty="0"/>
              <a:t>The word “modify” is very loose</a:t>
            </a:r>
          </a:p>
          <a:p>
            <a:r>
              <a:rPr lang="en-US" dirty="0"/>
              <a:t>Things that you can modify:</a:t>
            </a:r>
          </a:p>
          <a:p>
            <a:pPr lvl="1"/>
            <a:r>
              <a:rPr lang="en-US" dirty="0"/>
              <a:t>The name of a table</a:t>
            </a:r>
          </a:p>
          <a:p>
            <a:pPr lvl="1"/>
            <a:r>
              <a:rPr lang="en-US" dirty="0"/>
              <a:t>The columns in a table</a:t>
            </a:r>
          </a:p>
          <a:p>
            <a:pPr lvl="1"/>
            <a:r>
              <a:rPr lang="en-US" dirty="0"/>
              <a:t>Other advanced things:</a:t>
            </a:r>
          </a:p>
          <a:p>
            <a:pPr lvl="2"/>
            <a:r>
              <a:rPr lang="en-US" dirty="0"/>
              <a:t>Indices</a:t>
            </a:r>
          </a:p>
          <a:p>
            <a:pPr lvl="2"/>
            <a:r>
              <a:rPr lang="en-US" dirty="0"/>
              <a:t>Triggers</a:t>
            </a:r>
          </a:p>
          <a:p>
            <a:pPr lvl="2"/>
            <a:r>
              <a:rPr lang="en-US" dirty="0"/>
              <a:t>Transactions</a:t>
            </a:r>
          </a:p>
          <a:p>
            <a:pPr lvl="2"/>
            <a:r>
              <a:rPr lang="en-US" dirty="0"/>
              <a:t>…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F71354-5CA1-5D4F-9F9A-72C887E1B70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ALTER</a:t>
            </a:r>
            <a:r>
              <a:rPr lang="en-US" dirty="0"/>
              <a:t> syntax: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>
                <a:latin typeface="Courier" pitchFamily="2" charset="0"/>
              </a:rPr>
              <a:t>ALTER TABLE</a:t>
            </a:r>
            <a:r>
              <a:rPr lang="en-US" dirty="0">
                <a:latin typeface="Courier" pitchFamily="2" charset="0"/>
              </a:rPr>
              <a:t> table</a:t>
            </a:r>
            <a:br>
              <a:rPr lang="en-US" dirty="0">
                <a:latin typeface="Courier" pitchFamily="2" charset="0"/>
              </a:rPr>
            </a:br>
            <a:r>
              <a:rPr lang="en-US" b="1" dirty="0">
                <a:latin typeface="Courier" pitchFamily="2" charset="0"/>
              </a:rPr>
              <a:t>RENAME TO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 err="1">
                <a:latin typeface="Courier" pitchFamily="2" charset="0"/>
              </a:rPr>
              <a:t>new_table</a:t>
            </a:r>
            <a:r>
              <a:rPr lang="en-US" dirty="0">
                <a:latin typeface="Courier" pitchFamily="2" charset="0"/>
              </a:rPr>
              <a:t>;</a:t>
            </a:r>
          </a:p>
          <a:p>
            <a:pPr marL="0" indent="0">
              <a:buNone/>
            </a:pPr>
            <a:endParaRPr lang="en-US" b="1" dirty="0">
              <a:latin typeface="Courier" pitchFamily="2" charset="0"/>
            </a:endParaRPr>
          </a:p>
          <a:p>
            <a:pPr marL="0" indent="0">
              <a:buNone/>
            </a:pPr>
            <a:r>
              <a:rPr lang="en-US" b="1" dirty="0">
                <a:latin typeface="Courier" pitchFamily="2" charset="0"/>
              </a:rPr>
              <a:t>ALTER TABLE</a:t>
            </a:r>
            <a:r>
              <a:rPr lang="en-US" dirty="0">
                <a:latin typeface="Courier" pitchFamily="2" charset="0"/>
              </a:rPr>
              <a:t> table</a:t>
            </a:r>
            <a:br>
              <a:rPr lang="en-US" dirty="0">
                <a:latin typeface="Courier" pitchFamily="2" charset="0"/>
              </a:rPr>
            </a:br>
            <a:r>
              <a:rPr lang="en-US" b="1" dirty="0">
                <a:latin typeface="Courier" pitchFamily="2" charset="0"/>
              </a:rPr>
              <a:t>ADD COLUMN</a:t>
            </a:r>
            <a:r>
              <a:rPr lang="en-US" dirty="0">
                <a:latin typeface="Courier" pitchFamily="2" charset="0"/>
              </a:rPr>
              <a:t> definition;</a:t>
            </a:r>
            <a:endParaRPr lang="en-US" b="1" dirty="0"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204356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892F77-54B6-8046-A359-B4F46603C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ourier" pitchFamily="2" charset="0"/>
              </a:rPr>
              <a:t>DROP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E65FB9-D861-0E44-80D1-754C57A64E8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/>
              <a:t>DROP</a:t>
            </a:r>
            <a:r>
              <a:rPr lang="en-US" dirty="0"/>
              <a:t> deletes an entire table</a:t>
            </a:r>
          </a:p>
          <a:p>
            <a:pPr lvl="1"/>
            <a:r>
              <a:rPr lang="en-US" dirty="0"/>
              <a:t>Usually used in the beginning of schema creation scripts to clean up the database beforehand</a:t>
            </a:r>
          </a:p>
          <a:p>
            <a:r>
              <a:rPr lang="en-US" b="1" dirty="0"/>
              <a:t>DROP</a:t>
            </a:r>
            <a:r>
              <a:rPr lang="en-US" dirty="0"/>
              <a:t> is </a:t>
            </a:r>
            <a:r>
              <a:rPr lang="en-US" b="1" dirty="0">
                <a:solidFill>
                  <a:srgbClr val="FF0000"/>
                </a:solidFill>
              </a:rPr>
              <a:t>very dangerous</a:t>
            </a:r>
            <a:endParaRPr lang="en-US" dirty="0">
              <a:solidFill>
                <a:srgbClr val="FF0000"/>
              </a:solidFill>
            </a:endParaRPr>
          </a:p>
          <a:p>
            <a:pPr lvl="1"/>
            <a:r>
              <a:rPr lang="en-US" b="1" dirty="0">
                <a:solidFill>
                  <a:srgbClr val="FF0000"/>
                </a:solidFill>
              </a:rPr>
              <a:t>When a table is dropped, its records cannot be recovered!</a:t>
            </a:r>
          </a:p>
          <a:p>
            <a:r>
              <a:rPr lang="en-US" dirty="0"/>
              <a:t>Usually in practice, </a:t>
            </a:r>
            <a:r>
              <a:rPr lang="en-US" b="1" dirty="0"/>
              <a:t>DROP </a:t>
            </a:r>
            <a:r>
              <a:rPr lang="en-US" dirty="0"/>
              <a:t>is used carefully through a </a:t>
            </a:r>
            <a:r>
              <a:rPr lang="en-US" b="1" dirty="0"/>
              <a:t>transaction</a:t>
            </a:r>
            <a:endParaRPr lang="en-US" dirty="0"/>
          </a:p>
          <a:p>
            <a:pPr lvl="1"/>
            <a:r>
              <a:rPr lang="en-US" dirty="0"/>
              <a:t>Sort of like a “test run” before it actually applies on the data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D8906D-676B-3744-8076-3816106CF56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/>
              <a:t>DROP </a:t>
            </a:r>
            <a:r>
              <a:rPr lang="en-US" dirty="0"/>
              <a:t>syntax: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>
                <a:latin typeface="Courier" pitchFamily="2" charset="0"/>
              </a:rPr>
              <a:t>DROP </a:t>
            </a:r>
            <a:r>
              <a:rPr lang="en-US" dirty="0">
                <a:latin typeface="Courier" pitchFamily="2" charset="0"/>
              </a:rPr>
              <a:t>table;</a:t>
            </a:r>
          </a:p>
          <a:p>
            <a:pPr marL="0" indent="0">
              <a:buNone/>
            </a:pPr>
            <a:endParaRPr lang="en-US" b="1" dirty="0">
              <a:latin typeface="Courier" pitchFamily="2" charset="0"/>
            </a:endParaRPr>
          </a:p>
          <a:p>
            <a:pPr marL="0" indent="0">
              <a:buNone/>
            </a:pPr>
            <a:endParaRPr lang="en-US" b="1" dirty="0">
              <a:latin typeface="Courier" pitchFamily="2" charset="0"/>
            </a:endParaRPr>
          </a:p>
          <a:p>
            <a:pPr marL="0" indent="0">
              <a:buNone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(use this move on your boss if you want to lose your job)</a:t>
            </a:r>
          </a:p>
        </p:txBody>
      </p:sp>
    </p:spTree>
    <p:extLst>
      <p:ext uri="{BB962C8B-B14F-4D97-AF65-F5344CB8AC3E}">
        <p14:creationId xmlns:p14="http://schemas.microsoft.com/office/powerpoint/2010/main" val="167069454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89D94726-4D87-B34B-BD58-1E7BF8EA54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B8692F7-62F0-D24A-9A52-D1ED52611C69}"/>
              </a:ext>
            </a:extLst>
          </p:cNvPr>
          <p:cNvSpPr txBox="1"/>
          <p:nvPr/>
        </p:nvSpPr>
        <p:spPr>
          <a:xfrm>
            <a:off x="3136392" y="3200400"/>
            <a:ext cx="302666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People who don’t know SQL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F02E903-0D44-6644-BBFD-864D68745BD3}"/>
              </a:ext>
            </a:extLst>
          </p:cNvPr>
          <p:cNvSpPr txBox="1"/>
          <p:nvPr/>
        </p:nvSpPr>
        <p:spPr>
          <a:xfrm>
            <a:off x="8135112" y="2319528"/>
            <a:ext cx="30266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You</a:t>
            </a:r>
          </a:p>
        </p:txBody>
      </p:sp>
    </p:spTree>
    <p:extLst>
      <p:ext uri="{BB962C8B-B14F-4D97-AF65-F5344CB8AC3E}">
        <p14:creationId xmlns:p14="http://schemas.microsoft.com/office/powerpoint/2010/main" val="35907548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D3DB4AE-C19C-234D-ACD0-6F3577ECE7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BFEAF244-60A9-CC44-A080-4A81AED3F8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ONE LAST THING…</a:t>
            </a:r>
          </a:p>
        </p:txBody>
      </p:sp>
    </p:spTree>
    <p:extLst>
      <p:ext uri="{BB962C8B-B14F-4D97-AF65-F5344CB8AC3E}">
        <p14:creationId xmlns:p14="http://schemas.microsoft.com/office/powerpoint/2010/main" val="5982151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7D6514-B94F-684A-B25A-46801CA9A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INJECTION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10F651-CD94-924F-ADB0-08188988FB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SQL injection </a:t>
            </a:r>
            <a:r>
              <a:rPr lang="en-US" dirty="0"/>
              <a:t>occurs when a malicious user provides an input that causes your program to </a:t>
            </a:r>
            <a:r>
              <a:rPr lang="en-US" b="1" dirty="0"/>
              <a:t>unwittingly run SQL code</a:t>
            </a:r>
          </a:p>
          <a:p>
            <a:pPr lvl="1"/>
            <a:r>
              <a:rPr lang="en-US" dirty="0"/>
              <a:t>I intentionally made the </a:t>
            </a:r>
            <a:r>
              <a:rPr lang="en-US" dirty="0" err="1"/>
              <a:t>Pokédex</a:t>
            </a:r>
            <a:r>
              <a:rPr lang="en-US" dirty="0"/>
              <a:t> vulnerable to SQL injection!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In the past, SQL injection was one of the most common web attacks</a:t>
            </a:r>
          </a:p>
          <a:p>
            <a:pPr lvl="1"/>
            <a:r>
              <a:rPr lang="en-US" dirty="0"/>
              <a:t>Nowadays, more people are aware of it so it occurs less often…</a:t>
            </a:r>
          </a:p>
        </p:txBody>
      </p:sp>
    </p:spTree>
    <p:extLst>
      <p:ext uri="{BB962C8B-B14F-4D97-AF65-F5344CB8AC3E}">
        <p14:creationId xmlns:p14="http://schemas.microsoft.com/office/powerpoint/2010/main" val="140373209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6264D-6F78-B341-B5A0-3F11E3312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IT HAPPENS?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759C39-1387-A347-989F-1D196AE9F0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Typically, a </a:t>
            </a:r>
            <a:r>
              <a:rPr lang="en-US" sz="1100" dirty="0"/>
              <a:t>(bad)  </a:t>
            </a:r>
            <a:r>
              <a:rPr lang="en-US" dirty="0"/>
              <a:t>programmer will write code with </a:t>
            </a:r>
            <a:r>
              <a:rPr lang="en-US" b="1" dirty="0"/>
              <a:t>unsanitary input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>
                <a:latin typeface="Courier" pitchFamily="2" charset="0"/>
              </a:rPr>
              <a:t>sql</a:t>
            </a:r>
            <a:r>
              <a:rPr lang="en-US" dirty="0">
                <a:latin typeface="Courier" pitchFamily="2" charset="0"/>
              </a:rPr>
              <a:t> = “”“</a:t>
            </a:r>
            <a:br>
              <a:rPr lang="en-US" dirty="0">
                <a:latin typeface="Courier" pitchFamily="2" charset="0"/>
              </a:rPr>
            </a:br>
            <a:r>
              <a:rPr lang="en-US" dirty="0">
                <a:latin typeface="Courier" pitchFamily="2" charset="0"/>
              </a:rPr>
              <a:t>    SELECT * FROM </a:t>
            </a:r>
            <a:r>
              <a:rPr lang="en-US" dirty="0" err="1">
                <a:latin typeface="Courier" pitchFamily="2" charset="0"/>
              </a:rPr>
              <a:t>pokemon</a:t>
            </a:r>
            <a:r>
              <a:rPr lang="en-US" dirty="0">
                <a:latin typeface="Courier" pitchFamily="2" charset="0"/>
              </a:rPr>
              <a:t> </a:t>
            </a:r>
            <a:br>
              <a:rPr lang="en-US" dirty="0">
                <a:latin typeface="Courier" pitchFamily="2" charset="0"/>
              </a:rPr>
            </a:br>
            <a:r>
              <a:rPr lang="en-US" dirty="0">
                <a:latin typeface="Courier" pitchFamily="2" charset="0"/>
              </a:rPr>
              <a:t>    WHERE </a:t>
            </a:r>
            <a:r>
              <a:rPr lang="en-US" dirty="0">
                <a:solidFill>
                  <a:srgbClr val="FF0000"/>
                </a:solidFill>
                <a:latin typeface="Courier" pitchFamily="2" charset="0"/>
              </a:rPr>
              <a:t>id = {id}</a:t>
            </a:r>
            <a:br>
              <a:rPr lang="en-US" dirty="0">
                <a:solidFill>
                  <a:srgbClr val="FF0000"/>
                </a:solidFill>
                <a:latin typeface="Courier" pitchFamily="2" charset="0"/>
              </a:rPr>
            </a:br>
            <a:r>
              <a:rPr lang="en-US" dirty="0">
                <a:latin typeface="Courier" pitchFamily="2" charset="0"/>
              </a:rPr>
              <a:t>”””.format(id=</a:t>
            </a:r>
            <a:r>
              <a:rPr lang="en-US" dirty="0" err="1">
                <a:latin typeface="Courier" pitchFamily="2" charset="0"/>
              </a:rPr>
              <a:t>input_id</a:t>
            </a:r>
            <a:r>
              <a:rPr lang="en-US" dirty="0">
                <a:latin typeface="Courier" pitchFamily="2" charset="0"/>
              </a:rPr>
              <a:t>)</a:t>
            </a:r>
          </a:p>
          <a:p>
            <a:pPr marL="0" indent="0">
              <a:buNone/>
            </a:pPr>
            <a:endParaRPr lang="en-US" dirty="0">
              <a:latin typeface="Courier" pitchFamily="2" charset="0"/>
            </a:endParaRPr>
          </a:p>
          <a:p>
            <a:pPr marL="0" indent="0">
              <a:buNone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Typically, this will not cause an issue however if the user is up to no good…</a:t>
            </a:r>
          </a:p>
        </p:txBody>
      </p:sp>
    </p:spTree>
    <p:extLst>
      <p:ext uri="{BB962C8B-B14F-4D97-AF65-F5344CB8AC3E}">
        <p14:creationId xmlns:p14="http://schemas.microsoft.com/office/powerpoint/2010/main" val="38492696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FC3816-E5B4-D349-80C5-B9834576C5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FOLLOWING ALONG?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97EB671-EF83-4041-A5DB-1A19FC57B0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 fontScale="92500" lnSpcReduction="20000"/>
          </a:bodyPr>
          <a:lstStyle/>
          <a:p>
            <a:r>
              <a:rPr lang="en-US" sz="2400" dirty="0"/>
              <a:t>Starter code:</a:t>
            </a:r>
          </a:p>
          <a:p>
            <a:pPr lvl="1"/>
            <a:r>
              <a:rPr lang="en-US" sz="1800" dirty="0"/>
              <a:t>Head to </a:t>
            </a:r>
            <a:r>
              <a:rPr lang="en-US" sz="1800" dirty="0">
                <a:hlinkClick r:id="rId3"/>
              </a:rPr>
              <a:t>https://github.com/mstrzhang/sql-lecture</a:t>
            </a:r>
            <a:r>
              <a:rPr lang="en-US" sz="1800" dirty="0"/>
              <a:t> to download slides and starter code to follow along</a:t>
            </a:r>
          </a:p>
          <a:p>
            <a:pPr lvl="1"/>
            <a:r>
              <a:rPr lang="en-US" sz="1800" dirty="0"/>
              <a:t>Click on </a:t>
            </a:r>
            <a:r>
              <a:rPr lang="en-US" sz="1800" b="1" dirty="0"/>
              <a:t>Clone or Download</a:t>
            </a:r>
            <a:r>
              <a:rPr lang="en-US" sz="1800" dirty="0"/>
              <a:t> and in the pop-up select the </a:t>
            </a:r>
            <a:r>
              <a:rPr lang="en-US" sz="1800" b="1" dirty="0"/>
              <a:t>Download ZIP</a:t>
            </a:r>
            <a:r>
              <a:rPr lang="en-US" sz="1800" dirty="0"/>
              <a:t> option</a:t>
            </a:r>
          </a:p>
          <a:p>
            <a:pPr marL="457200" lvl="1" indent="0">
              <a:buNone/>
            </a:pPr>
            <a:endParaRPr lang="en-US" sz="1800" dirty="0"/>
          </a:p>
          <a:p>
            <a:r>
              <a:rPr lang="en-US" sz="2400" dirty="0"/>
              <a:t>SQLite:</a:t>
            </a:r>
          </a:p>
          <a:p>
            <a:pPr lvl="1"/>
            <a:r>
              <a:rPr lang="en-US" sz="1800" dirty="0"/>
              <a:t>Head to </a:t>
            </a:r>
            <a:r>
              <a:rPr lang="en-US" sz="1800" dirty="0">
                <a:hlinkClick r:id="rId4"/>
              </a:rPr>
              <a:t>https://sqlitebrowser.org/</a:t>
            </a:r>
            <a:r>
              <a:rPr lang="en-US" sz="1800" dirty="0"/>
              <a:t> to download the SQLite browser</a:t>
            </a:r>
          </a:p>
          <a:p>
            <a:pPr lvl="1"/>
            <a:r>
              <a:rPr lang="en-US" sz="1800" dirty="0"/>
              <a:t>Follow the instructions for installation on whatever operating system you’re running</a:t>
            </a:r>
          </a:p>
          <a:p>
            <a:pPr lvl="1"/>
            <a:endParaRPr lang="en-US" sz="1800" dirty="0"/>
          </a:p>
          <a:p>
            <a:r>
              <a:rPr lang="en-US" sz="2400" dirty="0"/>
              <a:t>Python:</a:t>
            </a:r>
          </a:p>
          <a:p>
            <a:pPr lvl="1"/>
            <a:r>
              <a:rPr lang="en-US" sz="1800" dirty="0"/>
              <a:t>You only need this if you’re following along with the “secret project”</a:t>
            </a:r>
          </a:p>
          <a:p>
            <a:pPr lvl="1"/>
            <a:r>
              <a:rPr lang="en-US" sz="1800" dirty="0"/>
              <a:t>We will be using </a:t>
            </a:r>
            <a:r>
              <a:rPr lang="en-US" sz="1800" dirty="0">
                <a:hlinkClick r:id="rId5"/>
              </a:rPr>
              <a:t>Python 3.7</a:t>
            </a:r>
            <a:endParaRPr lang="en-US" sz="18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A073DB3-10DC-0E4F-A5B5-C4BFCE67465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435"/>
          <a:stretch/>
        </p:blipFill>
        <p:spPr>
          <a:xfrm>
            <a:off x="6019800" y="1073445"/>
            <a:ext cx="5898128" cy="510351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9596466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8016AE-D22C-D24D-A75C-A656F4E71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ATTACK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CD356F-51B7-7D45-97CC-F17688653B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Instead of providing a valid input, the user provides an input that will </a:t>
            </a:r>
            <a:r>
              <a:rPr lang="en-US" b="1" dirty="0"/>
              <a:t>close</a:t>
            </a:r>
            <a:r>
              <a:rPr lang="en-US" dirty="0"/>
              <a:t> the intended query and allow them to add additional SQL code the program will run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Suppose </a:t>
            </a:r>
            <a:r>
              <a:rPr lang="en-US" dirty="0">
                <a:latin typeface="Courier" pitchFamily="2" charset="0"/>
              </a:rPr>
              <a:t>id</a:t>
            </a:r>
            <a:r>
              <a:rPr lang="en-US" dirty="0"/>
              <a:t> was equal to the following string: </a:t>
            </a:r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>
                <a:latin typeface="Courier" pitchFamily="2" charset="0"/>
              </a:rPr>
              <a:t>“105; DROP TABLE </a:t>
            </a:r>
            <a:r>
              <a:rPr lang="en-US" dirty="0" err="1">
                <a:latin typeface="Courier" pitchFamily="2" charset="0"/>
              </a:rPr>
              <a:t>pokemon</a:t>
            </a:r>
            <a:r>
              <a:rPr lang="en-US" dirty="0">
                <a:latin typeface="Courier" pitchFamily="2" charset="0"/>
              </a:rPr>
              <a:t>;”</a:t>
            </a:r>
          </a:p>
          <a:p>
            <a:pPr marL="0" indent="0" algn="ctr">
              <a:buNone/>
            </a:pPr>
            <a:endParaRPr lang="en-US" dirty="0">
              <a:latin typeface="Courier" pitchFamily="2" charset="0"/>
            </a:endParaRPr>
          </a:p>
          <a:p>
            <a:pPr marL="0" indent="0">
              <a:buNone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We would end up running the following query:</a:t>
            </a:r>
          </a:p>
          <a:p>
            <a:pPr marL="0" indent="0">
              <a:buNone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algn="ctr">
              <a:buNone/>
            </a:pPr>
            <a:r>
              <a:rPr lang="en-US" dirty="0">
                <a:latin typeface="Courier" pitchFamily="2" charset="0"/>
                <a:cs typeface="Calibri" panose="020F0502020204030204" pitchFamily="34" charset="0"/>
              </a:rPr>
              <a:t>SELECT * FROM </a:t>
            </a:r>
            <a:r>
              <a:rPr lang="en-US" dirty="0" err="1">
                <a:latin typeface="Courier" pitchFamily="2" charset="0"/>
                <a:cs typeface="Calibri" panose="020F0502020204030204" pitchFamily="34" charset="0"/>
              </a:rPr>
              <a:t>pokemon</a:t>
            </a:r>
            <a:r>
              <a:rPr lang="en-US" dirty="0">
                <a:latin typeface="Courier" pitchFamily="2" charset="0"/>
                <a:cs typeface="Calibri" panose="020F0502020204030204" pitchFamily="34" charset="0"/>
              </a:rPr>
              <a:t> WHERE id = 105; </a:t>
            </a:r>
            <a:br>
              <a:rPr lang="en-US" dirty="0">
                <a:latin typeface="Courier" pitchFamily="2" charset="0"/>
                <a:cs typeface="Calibri" panose="020F0502020204030204" pitchFamily="34" charset="0"/>
              </a:rPr>
            </a:br>
            <a:r>
              <a:rPr lang="en-US" dirty="0">
                <a:solidFill>
                  <a:srgbClr val="FF0000"/>
                </a:solidFill>
                <a:latin typeface="Courier" pitchFamily="2" charset="0"/>
                <a:cs typeface="Calibri" panose="020F0502020204030204" pitchFamily="34" charset="0"/>
              </a:rPr>
              <a:t>DROP TABLE </a:t>
            </a:r>
            <a:r>
              <a:rPr lang="en-US" dirty="0" err="1">
                <a:solidFill>
                  <a:srgbClr val="FF0000"/>
                </a:solidFill>
                <a:latin typeface="Courier" pitchFamily="2" charset="0"/>
                <a:cs typeface="Calibri" panose="020F0502020204030204" pitchFamily="34" charset="0"/>
              </a:rPr>
              <a:t>pokemon</a:t>
            </a:r>
            <a:r>
              <a:rPr lang="en-US" dirty="0">
                <a:solidFill>
                  <a:srgbClr val="FF0000"/>
                </a:solidFill>
                <a:latin typeface="Courier" pitchFamily="2" charset="0"/>
                <a:cs typeface="Calibri" panose="020F0502020204030204" pitchFamily="34" charset="0"/>
              </a:rPr>
              <a:t>;</a:t>
            </a:r>
          </a:p>
          <a:p>
            <a:pPr marL="0" indent="0" algn="ctr"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(see the problem?)</a:t>
            </a:r>
          </a:p>
          <a:p>
            <a:pPr marL="0" indent="0">
              <a:buNone/>
            </a:pPr>
            <a:endParaRPr lang="en-US" dirty="0"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100518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EF745C-B98D-7F47-938D-92FF55D6E3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HACKERMAN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881691-E5B0-734C-80B5-BA24A19B23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682680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You aren’t limited to causing </a:t>
            </a:r>
            <a:r>
              <a:rPr lang="en-US" b="1" dirty="0"/>
              <a:t>destruction</a:t>
            </a:r>
            <a:r>
              <a:rPr lang="en-US" dirty="0"/>
              <a:t> with SQL injection. You can also </a:t>
            </a:r>
            <a:r>
              <a:rPr lang="en-US" b="1" dirty="0"/>
              <a:t>reveal confidential information</a:t>
            </a:r>
          </a:p>
          <a:p>
            <a:pPr marL="0" indent="0">
              <a:buNone/>
            </a:pPr>
            <a:endParaRPr lang="en-US" b="1" dirty="0"/>
          </a:p>
          <a:p>
            <a:pPr marL="0" indent="0" algn="ctr">
              <a:buNone/>
            </a:pPr>
            <a:r>
              <a:rPr lang="en-CA" sz="2400" dirty="0" err="1">
                <a:latin typeface="Courier" pitchFamily="2" charset="0"/>
              </a:rPr>
              <a:t>sql</a:t>
            </a:r>
            <a:r>
              <a:rPr lang="en-CA" sz="2400" dirty="0">
                <a:latin typeface="Courier" pitchFamily="2" charset="0"/>
              </a:rPr>
              <a:t> = 'SELECT * FROM Users WHERE Name =”’ </a:t>
            </a:r>
            <a:br>
              <a:rPr lang="en-CA" sz="2400" dirty="0">
                <a:latin typeface="Courier" pitchFamily="2" charset="0"/>
              </a:rPr>
            </a:br>
            <a:r>
              <a:rPr lang="en-CA" sz="2400" dirty="0">
                <a:latin typeface="Courier" pitchFamily="2" charset="0"/>
              </a:rPr>
              <a:t>           + </a:t>
            </a:r>
            <a:r>
              <a:rPr lang="en-CA" sz="2400" dirty="0" err="1">
                <a:latin typeface="Courier" pitchFamily="2" charset="0"/>
              </a:rPr>
              <a:t>uName</a:t>
            </a:r>
            <a:r>
              <a:rPr lang="en-CA" sz="2400" dirty="0">
                <a:latin typeface="Courier" pitchFamily="2" charset="0"/>
              </a:rPr>
              <a:t> + '" AND Pass ="' + </a:t>
            </a:r>
            <a:r>
              <a:rPr lang="en-CA" sz="2400" dirty="0" err="1">
                <a:latin typeface="Courier" pitchFamily="2" charset="0"/>
              </a:rPr>
              <a:t>uPass</a:t>
            </a:r>
            <a:r>
              <a:rPr lang="en-CA" sz="2400" dirty="0">
                <a:latin typeface="Courier" pitchFamily="2" charset="0"/>
              </a:rPr>
              <a:t> + ‘”’</a:t>
            </a:r>
            <a:endParaRPr lang="en-CA" sz="2400" b="1" dirty="0">
              <a:latin typeface="Courier" pitchFamily="2" charset="0"/>
            </a:endParaRPr>
          </a:p>
          <a:p>
            <a:pPr marL="0" indent="0">
              <a:buNone/>
            </a:pPr>
            <a:endParaRPr lang="en-CA" sz="1600" b="1" dirty="0">
              <a:latin typeface="Courier" pitchFamily="2" charset="0"/>
            </a:endParaRPr>
          </a:p>
          <a:p>
            <a:pPr marL="0" indent="0">
              <a:buNone/>
            </a:pPr>
            <a:r>
              <a:rPr lang="en-CA" dirty="0">
                <a:latin typeface="Calibri" panose="020F0502020204030204" pitchFamily="34" charset="0"/>
                <a:cs typeface="Calibri" panose="020F0502020204030204" pitchFamily="34" charset="0"/>
              </a:rPr>
              <a:t>Suppose the user input the following values:</a:t>
            </a:r>
          </a:p>
          <a:p>
            <a:pPr marL="0" indent="0">
              <a:buNone/>
            </a:pPr>
            <a:endParaRPr lang="en-CA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algn="ctr">
              <a:buNone/>
            </a:pPr>
            <a:r>
              <a:rPr lang="en-CA" sz="2400" dirty="0" err="1">
                <a:latin typeface="Courier" pitchFamily="2" charset="0"/>
                <a:cs typeface="Calibri" panose="020F0502020204030204" pitchFamily="34" charset="0"/>
              </a:rPr>
              <a:t>uName</a:t>
            </a:r>
            <a:r>
              <a:rPr lang="en-CA" sz="2400" dirty="0">
                <a:latin typeface="Courier" pitchFamily="2" charset="0"/>
                <a:cs typeface="Calibri" panose="020F0502020204030204" pitchFamily="34" charset="0"/>
              </a:rPr>
              <a:t> = " OR ”1=1”</a:t>
            </a:r>
            <a:br>
              <a:rPr lang="en-CA" sz="2400" dirty="0">
                <a:latin typeface="Courier" pitchFamily="2" charset="0"/>
                <a:cs typeface="Calibri" panose="020F0502020204030204" pitchFamily="34" charset="0"/>
              </a:rPr>
            </a:br>
            <a:r>
              <a:rPr lang="en-CA" sz="2400" dirty="0" err="1">
                <a:latin typeface="Courier" pitchFamily="2" charset="0"/>
                <a:cs typeface="Calibri" panose="020F0502020204030204" pitchFamily="34" charset="0"/>
              </a:rPr>
              <a:t>uPass</a:t>
            </a:r>
            <a:r>
              <a:rPr lang="en-CA" sz="2400" dirty="0">
                <a:latin typeface="Courier" pitchFamily="2" charset="0"/>
                <a:cs typeface="Calibri" panose="020F0502020204030204" pitchFamily="34" charset="0"/>
              </a:rPr>
              <a:t> = " OR ”1=1”</a:t>
            </a:r>
          </a:p>
          <a:p>
            <a:pPr marL="0" indent="0" algn="ctr">
              <a:buNone/>
            </a:pPr>
            <a:endParaRPr lang="en-CA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CA" dirty="0">
                <a:latin typeface="Calibri" panose="020F0502020204030204" pitchFamily="34" charset="0"/>
                <a:cs typeface="Calibri" panose="020F0502020204030204" pitchFamily="34" charset="0"/>
              </a:rPr>
              <a:t>The query ends up becoming:</a:t>
            </a:r>
          </a:p>
          <a:p>
            <a:pPr marL="0" indent="0">
              <a:buNone/>
            </a:pPr>
            <a:endParaRPr lang="en-CA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algn="ctr">
              <a:buNone/>
            </a:pPr>
            <a:r>
              <a:rPr lang="en-CA" sz="2000" dirty="0">
                <a:latin typeface="Courier" pitchFamily="2" charset="0"/>
              </a:rPr>
              <a:t>SELECT * FROM Users WHERE Name ="" </a:t>
            </a:r>
            <a:r>
              <a:rPr lang="en-CA" sz="2000" b="1" dirty="0">
                <a:solidFill>
                  <a:srgbClr val="FF0000"/>
                </a:solidFill>
                <a:latin typeface="Courier" pitchFamily="2" charset="0"/>
              </a:rPr>
              <a:t>OR ”1=1"</a:t>
            </a:r>
            <a:r>
              <a:rPr lang="en-CA" sz="2000" dirty="0">
                <a:latin typeface="Courier" pitchFamily="2" charset="0"/>
              </a:rPr>
              <a:t> AND Pass ="" </a:t>
            </a:r>
            <a:r>
              <a:rPr lang="en-CA" sz="2000" b="1" dirty="0">
                <a:solidFill>
                  <a:srgbClr val="FF0000"/>
                </a:solidFill>
                <a:latin typeface="Courier" pitchFamily="2" charset="0"/>
              </a:rPr>
              <a:t>OR ”1=1”</a:t>
            </a:r>
          </a:p>
          <a:p>
            <a:pPr marL="0" indent="0" algn="ctr">
              <a:buNone/>
            </a:pPr>
            <a:r>
              <a:rPr lang="en-CA" sz="13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(this is always TRUE and returns everything)</a:t>
            </a:r>
          </a:p>
        </p:txBody>
      </p:sp>
    </p:spTree>
    <p:extLst>
      <p:ext uri="{BB962C8B-B14F-4D97-AF65-F5344CB8AC3E}">
        <p14:creationId xmlns:p14="http://schemas.microsoft.com/office/powerpoint/2010/main" val="156259027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4572000"/>
            <a:ext cx="7058307" cy="1964266"/>
          </a:xfrm>
          <a:prstGeom prst="rect">
            <a:avLst/>
          </a:prstGeom>
          <a:solidFill>
            <a:srgbClr val="2E3F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EC4AE8-0640-4248-BF7D-85F2169A56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767072"/>
            <a:ext cx="6594189" cy="1625210"/>
          </a:xfrm>
        </p:spPr>
        <p:txBody>
          <a:bodyPr>
            <a:normAutofit/>
          </a:bodyPr>
          <a:lstStyle/>
          <a:p>
            <a:pPr algn="r"/>
            <a:r>
              <a:rPr lang="en-US">
                <a:solidFill>
                  <a:srgbClr val="FFFFFF"/>
                </a:solidFill>
              </a:rPr>
              <a:t>HOW DO YOUR PROTECT YOURSELF?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3D9FB2-5762-AF45-915B-3991DACBF7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789" r="1" b="1"/>
          <a:stretch/>
        </p:blipFill>
        <p:spPr>
          <a:xfrm>
            <a:off x="327547" y="321733"/>
            <a:ext cx="7058306" cy="410739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9887C9-9E70-5D4D-AF0A-E1E82DAFA6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9319" y="917725"/>
            <a:ext cx="3424739" cy="4852362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1900">
                <a:solidFill>
                  <a:srgbClr val="FFFFFF"/>
                </a:solidFill>
              </a:rPr>
              <a:t>The number one strategy of protection is to </a:t>
            </a:r>
            <a:r>
              <a:rPr lang="en-US" sz="1900" b="1">
                <a:solidFill>
                  <a:srgbClr val="FFFFFF"/>
                </a:solidFill>
              </a:rPr>
              <a:t>sanitize your inputs</a:t>
            </a:r>
            <a:endParaRPr lang="en-US" sz="1900">
              <a:solidFill>
                <a:srgbClr val="FFFFFF"/>
              </a:solidFill>
            </a:endParaRPr>
          </a:p>
          <a:p>
            <a:pPr lvl="1"/>
            <a:r>
              <a:rPr lang="en-US" sz="1900">
                <a:solidFill>
                  <a:srgbClr val="FFFFFF"/>
                </a:solidFill>
              </a:rPr>
              <a:t>Always check the inputs that you get from the user</a:t>
            </a:r>
          </a:p>
          <a:p>
            <a:pPr lvl="2"/>
            <a:r>
              <a:rPr lang="en-US" sz="1900">
                <a:solidFill>
                  <a:srgbClr val="FFFFFF"/>
                </a:solidFill>
              </a:rPr>
              <a:t>You should </a:t>
            </a:r>
            <a:r>
              <a:rPr lang="en-US" sz="1900" b="1">
                <a:solidFill>
                  <a:srgbClr val="FFFFFF"/>
                </a:solidFill>
              </a:rPr>
              <a:t>NEVER</a:t>
            </a:r>
            <a:r>
              <a:rPr lang="en-US" sz="1900">
                <a:solidFill>
                  <a:srgbClr val="FFFFFF"/>
                </a:solidFill>
              </a:rPr>
              <a:t> trust the user to be a trustworthy person</a:t>
            </a:r>
          </a:p>
          <a:p>
            <a:pPr lvl="1"/>
            <a:r>
              <a:rPr lang="en-US" sz="1900">
                <a:solidFill>
                  <a:srgbClr val="FFFFFF"/>
                </a:solidFill>
              </a:rPr>
              <a:t>Always put quotations around </a:t>
            </a:r>
            <a:r>
              <a:rPr lang="en-US" sz="1900" b="1">
                <a:solidFill>
                  <a:srgbClr val="FFFFFF"/>
                </a:solidFill>
              </a:rPr>
              <a:t>ALL</a:t>
            </a:r>
            <a:r>
              <a:rPr lang="en-US" sz="1900">
                <a:solidFill>
                  <a:srgbClr val="FFFFFF"/>
                </a:solidFill>
              </a:rPr>
              <a:t> input</a:t>
            </a:r>
          </a:p>
          <a:p>
            <a:pPr marL="0" indent="0">
              <a:buNone/>
            </a:pPr>
            <a:endParaRPr lang="en-US" sz="1900">
              <a:solidFill>
                <a:srgbClr val="FFFFFF"/>
              </a:solidFill>
            </a:endParaRPr>
          </a:p>
          <a:p>
            <a:pPr marL="0" indent="0">
              <a:buNone/>
            </a:pPr>
            <a:r>
              <a:rPr lang="en-US" sz="1900">
                <a:solidFill>
                  <a:srgbClr val="FFFFFF"/>
                </a:solidFill>
              </a:rPr>
              <a:t>Most frameworks have a way of preventing this</a:t>
            </a:r>
          </a:p>
          <a:p>
            <a:pPr lvl="1"/>
            <a:r>
              <a:rPr lang="en-US" sz="1900">
                <a:solidFill>
                  <a:srgbClr val="FFFFFF"/>
                </a:solidFill>
              </a:rPr>
              <a:t>It’s a </a:t>
            </a:r>
            <a:r>
              <a:rPr lang="en-US" sz="1900" b="1">
                <a:solidFill>
                  <a:srgbClr val="FFFFFF"/>
                </a:solidFill>
              </a:rPr>
              <a:t>MAJOR</a:t>
            </a:r>
            <a:r>
              <a:rPr lang="en-US" sz="1900">
                <a:solidFill>
                  <a:srgbClr val="FFFFFF"/>
                </a:solidFill>
              </a:rPr>
              <a:t> oopsie if you fall for this in 2019</a:t>
            </a:r>
          </a:p>
          <a:p>
            <a:pPr marL="0" indent="0">
              <a:buNone/>
            </a:pPr>
            <a:endParaRPr lang="en-US" sz="19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962871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BDD2D70-921F-814F-A5AE-BD3B2A9F3FA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B55D2D14-0AF9-7842-86AA-F73CAACF5A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>
                <a:solidFill>
                  <a:srgbClr val="FFFFFF"/>
                </a:solidFill>
              </a:rPr>
              <a:t>THAT’S IT FOR ME</a:t>
            </a:r>
          </a:p>
        </p:txBody>
      </p:sp>
    </p:spTree>
    <p:extLst>
      <p:ext uri="{BB962C8B-B14F-4D97-AF65-F5344CB8AC3E}">
        <p14:creationId xmlns:p14="http://schemas.microsoft.com/office/powerpoint/2010/main" val="35789872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EA859A-CE44-3945-B249-273F13E2D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WANT MORE FROM ME?</a:t>
            </a:r>
          </a:p>
        </p:txBody>
      </p:sp>
      <p:pic>
        <p:nvPicPr>
          <p:cNvPr id="8" name="Content Placeholder 7" descr="A close up of a nest&#13;&#10;&#13;&#10;Description automatically generated">
            <a:extLst>
              <a:ext uri="{FF2B5EF4-FFF2-40B4-BE49-F238E27FC236}">
                <a16:creationId xmlns:a16="http://schemas.microsoft.com/office/drawing/2014/main" id="{B0C07A9A-5CA6-F549-8C87-CCAA1B2AD89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838200" y="1825625"/>
            <a:ext cx="5181600" cy="3730272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9BC03A-F90D-2640-8D8E-AEB0EE40FE5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1" dirty="0"/>
              <a:t>INSTAGRAM</a:t>
            </a:r>
            <a:r>
              <a:rPr lang="en-US" dirty="0"/>
              <a:t>:</a:t>
            </a:r>
          </a:p>
          <a:p>
            <a:pPr lvl="1"/>
            <a:r>
              <a:rPr lang="en-US" sz="2000" dirty="0">
                <a:hlinkClick r:id="rId4"/>
              </a:rPr>
              <a:t>https://instagram.com/mstr_zhang</a:t>
            </a:r>
            <a:endParaRPr lang="en-US" sz="2000" dirty="0"/>
          </a:p>
          <a:p>
            <a:pPr lvl="1"/>
            <a:endParaRPr lang="en-US" dirty="0"/>
          </a:p>
          <a:p>
            <a:r>
              <a:rPr lang="en-US" b="1" dirty="0"/>
              <a:t>LINKEDIN</a:t>
            </a:r>
            <a:r>
              <a:rPr lang="en-US" dirty="0"/>
              <a:t>:</a:t>
            </a:r>
          </a:p>
          <a:p>
            <a:pPr lvl="1"/>
            <a:r>
              <a:rPr lang="en-US" sz="2000" dirty="0">
                <a:hlinkClick r:id="rId5"/>
              </a:rPr>
              <a:t>https://www.linkedin.com/in/mstrzhang/</a:t>
            </a:r>
            <a:endParaRPr lang="en-US" sz="2000" dirty="0"/>
          </a:p>
          <a:p>
            <a:pPr lvl="1"/>
            <a:endParaRPr lang="en-US" sz="2000" dirty="0"/>
          </a:p>
          <a:p>
            <a:r>
              <a:rPr lang="en-US" b="1" dirty="0"/>
              <a:t>GITHUB:</a:t>
            </a:r>
          </a:p>
          <a:p>
            <a:pPr lvl="1"/>
            <a:r>
              <a:rPr lang="en-US" sz="2000" dirty="0"/>
              <a:t>https://</a:t>
            </a:r>
            <a:r>
              <a:rPr lang="en-US" sz="2000" dirty="0" err="1"/>
              <a:t>www.github.com</a:t>
            </a:r>
            <a:r>
              <a:rPr lang="en-US" sz="2000" dirty="0"/>
              <a:t>/</a:t>
            </a:r>
            <a:r>
              <a:rPr lang="en-US" sz="2000" dirty="0" err="1"/>
              <a:t>mstrzhang</a:t>
            </a:r>
            <a:endParaRPr lang="en-US" sz="2000" dirty="0"/>
          </a:p>
          <a:p>
            <a:pPr lvl="1"/>
            <a:endParaRPr lang="en-US" sz="2000" dirty="0"/>
          </a:p>
          <a:p>
            <a:r>
              <a:rPr lang="en-US" b="1" dirty="0"/>
              <a:t>WEBSITE:</a:t>
            </a:r>
            <a:endParaRPr lang="en-US" dirty="0"/>
          </a:p>
          <a:p>
            <a:pPr lvl="1"/>
            <a:r>
              <a:rPr lang="en-US" sz="2000" dirty="0">
                <a:hlinkClick r:id="rId6"/>
              </a:rPr>
              <a:t>https://www.mstrzhang.github.io</a:t>
            </a:r>
            <a:endParaRPr lang="en-US" sz="2000" dirty="0"/>
          </a:p>
          <a:p>
            <a:pPr lvl="1"/>
            <a:endParaRPr lang="en-US" sz="2000" dirty="0"/>
          </a:p>
          <a:p>
            <a:pPr marL="0" indent="0" algn="ctr">
              <a:buNone/>
            </a:pPr>
            <a:r>
              <a:rPr lang="en-US" sz="1500" dirty="0"/>
              <a:t>(perhaps catch me in my next film)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5034764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45B94-EF02-434D-9155-4AB04481A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UP THE DATABASE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8F0474-D404-4543-8161-61CA1CDB115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Open up the </a:t>
            </a:r>
            <a:r>
              <a:rPr lang="en-US" b="1" dirty="0"/>
              <a:t>DB Browser for SQLite</a:t>
            </a:r>
            <a:endParaRPr lang="en-US" dirty="0"/>
          </a:p>
          <a:p>
            <a:r>
              <a:rPr lang="en-US" dirty="0"/>
              <a:t>Click in the top left corner on </a:t>
            </a:r>
            <a:r>
              <a:rPr lang="en-US" b="1" dirty="0"/>
              <a:t>Open Database</a:t>
            </a:r>
            <a:endParaRPr lang="en-US" dirty="0"/>
          </a:p>
          <a:p>
            <a:r>
              <a:rPr lang="en-US" dirty="0"/>
              <a:t>Navigate to the database file </a:t>
            </a:r>
            <a:r>
              <a:rPr lang="en-US" b="1" dirty="0"/>
              <a:t>database.db</a:t>
            </a:r>
            <a:r>
              <a:rPr lang="en-US" dirty="0"/>
              <a:t> to open the file</a:t>
            </a:r>
          </a:p>
          <a:p>
            <a:r>
              <a:rPr lang="en-US" dirty="0"/>
              <a:t>Click </a:t>
            </a:r>
            <a:r>
              <a:rPr lang="en-US" b="1" dirty="0"/>
              <a:t>Browse Data</a:t>
            </a:r>
            <a:r>
              <a:rPr lang="en-US" dirty="0"/>
              <a:t> to see the contents of the tables</a:t>
            </a:r>
          </a:p>
        </p:txBody>
      </p:sp>
      <p:pic>
        <p:nvPicPr>
          <p:cNvPr id="6" name="Content Placeholder 5" descr="A screenshot of a computer&#13;&#10;&#13;&#10;Description automatically generated">
            <a:extLst>
              <a:ext uri="{FF2B5EF4-FFF2-40B4-BE49-F238E27FC236}">
                <a16:creationId xmlns:a16="http://schemas.microsoft.com/office/drawing/2014/main" id="{873511DA-C188-CE4D-B51C-AD768393581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405844" y="1690688"/>
            <a:ext cx="6594567" cy="4132848"/>
          </a:xfrm>
        </p:spPr>
      </p:pic>
    </p:spTree>
    <p:extLst>
      <p:ext uri="{BB962C8B-B14F-4D97-AF65-F5344CB8AC3E}">
        <p14:creationId xmlns:p14="http://schemas.microsoft.com/office/powerpoint/2010/main" val="24242673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 descr="A person looking at the camera&#13;&#10;&#13;&#10;Description automatically generated">
            <a:extLst>
              <a:ext uri="{FF2B5EF4-FFF2-40B4-BE49-F238E27FC236}">
                <a16:creationId xmlns:a16="http://schemas.microsoft.com/office/drawing/2014/main" id="{D13973CB-0897-BB46-A4F1-72C4035C4D2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/>
          </a:blip>
          <a:srcRect t="12731" b="4244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AD05AA16-3050-9F49-BE6F-767AEB06AE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LET’S JUMP INTO IT…</a:t>
            </a:r>
          </a:p>
        </p:txBody>
      </p:sp>
    </p:spTree>
    <p:extLst>
      <p:ext uri="{BB962C8B-B14F-4D97-AF65-F5344CB8AC3E}">
        <p14:creationId xmlns:p14="http://schemas.microsoft.com/office/powerpoint/2010/main" val="40474681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14B3FA-16C7-624A-BBF9-B5BD1F7CD0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5127031" cy="167660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 dirty="0"/>
              <a:t>A QUICK </a:t>
            </a:r>
            <a:r>
              <a:rPr lang="en-US" sz="1800" dirty="0"/>
              <a:t>(but hopefully not too boring) </a:t>
            </a:r>
            <a:r>
              <a:rPr lang="en-US" sz="3700" dirty="0"/>
              <a:t>HISTORY OF SQL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3C3B399-5766-2642-BB9F-FBC68AEFF1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8931" y="2609851"/>
            <a:ext cx="5127029" cy="270510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 dirty="0"/>
              <a:t>In the past, there were </a:t>
            </a:r>
            <a:r>
              <a:rPr lang="en-US" sz="2000" b="1" dirty="0"/>
              <a:t>files</a:t>
            </a:r>
            <a:endParaRPr lang="en-US" sz="2000" dirty="0"/>
          </a:p>
          <a:p>
            <a:pPr lvl="1"/>
            <a:r>
              <a:rPr lang="en-US" sz="2000" dirty="0"/>
              <a:t>Crummy way of storing and retrieving data</a:t>
            </a:r>
          </a:p>
          <a:p>
            <a:r>
              <a:rPr lang="en-US" sz="2000" dirty="0"/>
              <a:t>Edgar F. Codd creates the </a:t>
            </a:r>
            <a:r>
              <a:rPr lang="en-US" sz="2000" b="1" dirty="0"/>
              <a:t>relational model</a:t>
            </a:r>
            <a:endParaRPr lang="en-US" sz="2000" dirty="0"/>
          </a:p>
          <a:p>
            <a:r>
              <a:rPr lang="en-US" sz="2000" dirty="0"/>
              <a:t>Computer scientists from </a:t>
            </a:r>
            <a:r>
              <a:rPr lang="en-US" sz="2000" b="1" dirty="0"/>
              <a:t>IBM</a:t>
            </a:r>
            <a:r>
              <a:rPr lang="en-US" sz="2000" dirty="0"/>
              <a:t> create the first version of </a:t>
            </a:r>
            <a:r>
              <a:rPr lang="en-US" sz="2000" b="1" dirty="0"/>
              <a:t>SQL</a:t>
            </a:r>
            <a:r>
              <a:rPr lang="en-US" sz="2000" dirty="0"/>
              <a:t> that will become what we use today</a:t>
            </a:r>
          </a:p>
          <a:p>
            <a:pPr lvl="1"/>
            <a:r>
              <a:rPr lang="en-US" sz="2000" dirty="0"/>
              <a:t>And the rest is history…</a:t>
            </a:r>
          </a:p>
        </p:txBody>
      </p:sp>
      <p:pic>
        <p:nvPicPr>
          <p:cNvPr id="16" name="Picture 15" descr="A person wearing a suit and tie&#13;&#10;&#13;&#10;Description automatically generated">
            <a:extLst>
              <a:ext uri="{FF2B5EF4-FFF2-40B4-BE49-F238E27FC236}">
                <a16:creationId xmlns:a16="http://schemas.microsoft.com/office/drawing/2014/main" id="{0E081894-FD71-6F49-B818-D04F80A2C15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055" r="21553" b="-2"/>
          <a:stretch/>
        </p:blipFill>
        <p:spPr>
          <a:xfrm>
            <a:off x="6090612" y="10"/>
            <a:ext cx="6101387" cy="685799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0932336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429307-1DE8-3B42-944F-A54E01EB2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THE HECK IS SQL?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4F82EA-8334-E345-9F9C-0FEEF7EABE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SQL = </a:t>
            </a:r>
            <a:r>
              <a:rPr lang="en-US" sz="2400" b="1" dirty="0"/>
              <a:t>S</a:t>
            </a:r>
            <a:r>
              <a:rPr lang="en-US" sz="2400" dirty="0"/>
              <a:t>tructured </a:t>
            </a:r>
            <a:r>
              <a:rPr lang="en-US" sz="2400" b="1" dirty="0"/>
              <a:t>Q</a:t>
            </a:r>
            <a:r>
              <a:rPr lang="en-US" sz="2400" dirty="0"/>
              <a:t>uery </a:t>
            </a:r>
            <a:r>
              <a:rPr lang="en-US" sz="2400" b="1" dirty="0"/>
              <a:t>L</a:t>
            </a:r>
            <a:r>
              <a:rPr lang="en-US" sz="2400" dirty="0"/>
              <a:t>anguage</a:t>
            </a:r>
          </a:p>
          <a:p>
            <a:pPr lvl="1"/>
            <a:r>
              <a:rPr lang="en-US" sz="2000" dirty="0"/>
              <a:t>A simple and organized way of </a:t>
            </a:r>
            <a:r>
              <a:rPr lang="en-US" sz="2000" b="1" dirty="0"/>
              <a:t>inserting</a:t>
            </a:r>
            <a:r>
              <a:rPr lang="en-US" sz="2000" dirty="0"/>
              <a:t> and </a:t>
            </a:r>
            <a:r>
              <a:rPr lang="en-US" sz="2000" b="1" dirty="0"/>
              <a:t>retrieving </a:t>
            </a:r>
            <a:r>
              <a:rPr lang="en-US" sz="2000" dirty="0"/>
              <a:t>information from a </a:t>
            </a:r>
            <a:r>
              <a:rPr lang="en-US" sz="2000" b="1" dirty="0"/>
              <a:t>database</a:t>
            </a:r>
          </a:p>
          <a:p>
            <a:pPr lvl="1"/>
            <a:endParaRPr lang="en-US" sz="2000" b="1" dirty="0"/>
          </a:p>
          <a:p>
            <a:r>
              <a:rPr lang="en-US" sz="2400" dirty="0"/>
              <a:t>Common queries:</a:t>
            </a:r>
          </a:p>
          <a:p>
            <a:pPr lvl="1"/>
            <a:r>
              <a:rPr lang="en-US" sz="2000" dirty="0"/>
              <a:t>SELECT</a:t>
            </a:r>
          </a:p>
          <a:p>
            <a:pPr lvl="1"/>
            <a:r>
              <a:rPr lang="en-US" sz="2000" dirty="0"/>
              <a:t>INSERT</a:t>
            </a:r>
          </a:p>
          <a:p>
            <a:pPr lvl="1"/>
            <a:r>
              <a:rPr lang="en-US" sz="2000" dirty="0"/>
              <a:t>UPDATE</a:t>
            </a:r>
          </a:p>
          <a:p>
            <a:pPr lvl="1"/>
            <a:r>
              <a:rPr lang="en-US" sz="2000" dirty="0"/>
              <a:t>DELETE</a:t>
            </a:r>
          </a:p>
          <a:p>
            <a:pPr lvl="1"/>
            <a:r>
              <a:rPr lang="en-US" sz="2000" dirty="0"/>
              <a:t>CREATE</a:t>
            </a:r>
          </a:p>
          <a:p>
            <a:pPr lvl="1"/>
            <a:r>
              <a:rPr lang="en-US" sz="2000" dirty="0"/>
              <a:t>DROP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1C54639-1D68-6B49-AEC9-464D2DC398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2" y="1603438"/>
            <a:ext cx="5181601" cy="2196000"/>
          </a:xfrm>
          <a:ln w="38100">
            <a:solidFill>
              <a:schemeClr val="tx1"/>
            </a:solidFill>
          </a:ln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CA" sz="2400" b="1" dirty="0">
                <a:solidFill>
                  <a:srgbClr val="0070C0"/>
                </a:solidFill>
                <a:latin typeface="Courier" pitchFamily="2" charset="0"/>
              </a:rPr>
              <a:t> WITH</a:t>
            </a:r>
            <a:r>
              <a:rPr lang="en-CA" sz="2400" dirty="0">
                <a:latin typeface="Courier" pitchFamily="2" charset="0"/>
              </a:rPr>
              <a:t> T </a:t>
            </a:r>
            <a:br>
              <a:rPr lang="en-CA" sz="2400" dirty="0">
                <a:latin typeface="Courier" pitchFamily="2" charset="0"/>
              </a:rPr>
            </a:br>
            <a:r>
              <a:rPr lang="en-CA" sz="2400" dirty="0">
                <a:latin typeface="Courier" pitchFamily="2" charset="0"/>
              </a:rPr>
              <a:t>  	 </a:t>
            </a:r>
            <a:r>
              <a:rPr lang="en-CA" sz="2400" b="1" dirty="0">
                <a:solidFill>
                  <a:srgbClr val="0070C0"/>
                </a:solidFill>
                <a:latin typeface="Courier" pitchFamily="2" charset="0"/>
              </a:rPr>
              <a:t>AS</a:t>
            </a:r>
            <a:r>
              <a:rPr lang="en-CA" sz="2400" dirty="0">
                <a:latin typeface="Courier" pitchFamily="2" charset="0"/>
              </a:rPr>
              <a:t> (</a:t>
            </a:r>
            <a:r>
              <a:rPr lang="en-CA" sz="2400" b="1" dirty="0">
                <a:solidFill>
                  <a:srgbClr val="0070C0"/>
                </a:solidFill>
                <a:latin typeface="Courier" pitchFamily="2" charset="0"/>
              </a:rPr>
              <a:t>SELECT</a:t>
            </a:r>
            <a:r>
              <a:rPr lang="en-CA" sz="2400" dirty="0">
                <a:latin typeface="Courier" pitchFamily="2" charset="0"/>
              </a:rPr>
              <a:t> </a:t>
            </a:r>
            <a:r>
              <a:rPr lang="en-CA" sz="2400" b="1" dirty="0">
                <a:solidFill>
                  <a:srgbClr val="0070C0"/>
                </a:solidFill>
                <a:latin typeface="Courier" pitchFamily="2" charset="0"/>
              </a:rPr>
              <a:t>TOP</a:t>
            </a:r>
            <a:r>
              <a:rPr lang="en-CA" sz="2400" dirty="0">
                <a:latin typeface="Courier" pitchFamily="2" charset="0"/>
              </a:rPr>
              <a:t> </a:t>
            </a:r>
            <a:r>
              <a:rPr lang="en-CA" sz="2400" dirty="0">
                <a:solidFill>
                  <a:srgbClr val="7030A0"/>
                </a:solidFill>
                <a:latin typeface="Courier" pitchFamily="2" charset="0"/>
              </a:rPr>
              <a:t>50</a:t>
            </a:r>
            <a:r>
              <a:rPr lang="en-CA" sz="2400" dirty="0">
                <a:latin typeface="Courier" pitchFamily="2" charset="0"/>
              </a:rPr>
              <a:t> * </a:t>
            </a:r>
            <a:br>
              <a:rPr lang="en-CA" sz="2400" dirty="0">
                <a:latin typeface="Courier" pitchFamily="2" charset="0"/>
              </a:rPr>
            </a:br>
            <a:r>
              <a:rPr lang="en-CA" sz="2400" dirty="0">
                <a:latin typeface="Courier" pitchFamily="2" charset="0"/>
              </a:rPr>
              <a:t>         </a:t>
            </a:r>
            <a:r>
              <a:rPr lang="en-CA" sz="2400" b="1" dirty="0">
                <a:solidFill>
                  <a:srgbClr val="0070C0"/>
                </a:solidFill>
                <a:latin typeface="Courier" pitchFamily="2" charset="0"/>
              </a:rPr>
              <a:t>FROM</a:t>
            </a:r>
            <a:r>
              <a:rPr lang="en-CA" sz="2400" dirty="0">
                <a:latin typeface="Courier" pitchFamily="2" charset="0"/>
              </a:rPr>
              <a:t> </a:t>
            </a:r>
            <a:r>
              <a:rPr lang="en-CA" sz="2400" dirty="0" err="1">
                <a:latin typeface="Courier" pitchFamily="2" charset="0"/>
              </a:rPr>
              <a:t>springfield</a:t>
            </a:r>
            <a:br>
              <a:rPr lang="en-CA" sz="2400" dirty="0">
                <a:latin typeface="Courier" pitchFamily="2" charset="0"/>
              </a:rPr>
            </a:br>
            <a:r>
              <a:rPr lang="en-CA" sz="2400" dirty="0">
                <a:latin typeface="Courier" pitchFamily="2" charset="0"/>
              </a:rPr>
              <a:t>         </a:t>
            </a:r>
            <a:r>
              <a:rPr lang="en-CA" sz="2400" b="1" dirty="0">
                <a:solidFill>
                  <a:srgbClr val="0070C0"/>
                </a:solidFill>
                <a:latin typeface="Courier" pitchFamily="2" charset="0"/>
              </a:rPr>
              <a:t>ORDER</a:t>
            </a:r>
            <a:r>
              <a:rPr lang="en-CA" sz="2400" dirty="0">
                <a:latin typeface="Courier" pitchFamily="2" charset="0"/>
              </a:rPr>
              <a:t> </a:t>
            </a:r>
            <a:r>
              <a:rPr lang="en-CA" sz="2400" b="1" dirty="0">
                <a:solidFill>
                  <a:srgbClr val="0070C0"/>
                </a:solidFill>
                <a:latin typeface="Courier" pitchFamily="2" charset="0"/>
              </a:rPr>
              <a:t>BY</a:t>
            </a:r>
            <a:r>
              <a:rPr lang="en-CA" sz="2400" dirty="0">
                <a:latin typeface="Courier" pitchFamily="2" charset="0"/>
              </a:rPr>
              <a:t> id </a:t>
            </a:r>
            <a:r>
              <a:rPr lang="en-CA" sz="2400" b="1" dirty="0">
                <a:solidFill>
                  <a:srgbClr val="0070C0"/>
                </a:solidFill>
                <a:latin typeface="Courier" pitchFamily="2" charset="0"/>
              </a:rPr>
              <a:t>DESC</a:t>
            </a:r>
            <a:r>
              <a:rPr lang="en-CA" sz="2400" dirty="0">
                <a:latin typeface="Courier" pitchFamily="2" charset="0"/>
              </a:rPr>
              <a:t>) </a:t>
            </a:r>
            <a:br>
              <a:rPr lang="en-CA" sz="2400" dirty="0">
                <a:latin typeface="Courier" pitchFamily="2" charset="0"/>
              </a:rPr>
            </a:br>
            <a:r>
              <a:rPr lang="en-CA" sz="2400" dirty="0">
                <a:latin typeface="Courier" pitchFamily="2" charset="0"/>
              </a:rPr>
              <a:t> </a:t>
            </a:r>
            <a:r>
              <a:rPr lang="en-CA" sz="2400" b="1" dirty="0">
                <a:solidFill>
                  <a:srgbClr val="0070C0"/>
                </a:solidFill>
                <a:latin typeface="Courier" pitchFamily="2" charset="0"/>
              </a:rPr>
              <a:t>DELETE</a:t>
            </a:r>
            <a:r>
              <a:rPr lang="en-CA" sz="2400" dirty="0">
                <a:solidFill>
                  <a:srgbClr val="0070C0"/>
                </a:solidFill>
                <a:latin typeface="Courier" pitchFamily="2" charset="0"/>
              </a:rPr>
              <a:t> </a:t>
            </a:r>
            <a:r>
              <a:rPr lang="en-CA" sz="2400" b="1" dirty="0">
                <a:solidFill>
                  <a:srgbClr val="0070C0"/>
                </a:solidFill>
                <a:latin typeface="Courier" pitchFamily="2" charset="0"/>
              </a:rPr>
              <a:t>FROM</a:t>
            </a:r>
            <a:r>
              <a:rPr lang="en-CA" sz="2400" dirty="0">
                <a:solidFill>
                  <a:srgbClr val="0070C0"/>
                </a:solidFill>
                <a:latin typeface="Courier" pitchFamily="2" charset="0"/>
              </a:rPr>
              <a:t> </a:t>
            </a:r>
            <a:r>
              <a:rPr lang="en-CA" sz="2400" dirty="0">
                <a:latin typeface="Courier" pitchFamily="2" charset="0"/>
              </a:rPr>
              <a:t>T </a:t>
            </a:r>
            <a:endParaRPr lang="en-US" sz="2400" dirty="0">
              <a:latin typeface="Courier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C9146A-BCAC-1D41-A455-5520EF94E09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411" r="9327"/>
          <a:stretch/>
        </p:blipFill>
        <p:spPr>
          <a:xfrm>
            <a:off x="7406639" y="3993523"/>
            <a:ext cx="3236597" cy="3486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542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</TotalTime>
  <Words>3344</Words>
  <Application>Microsoft Macintosh PowerPoint</Application>
  <PresentationFormat>Widescreen</PresentationFormat>
  <Paragraphs>663</Paragraphs>
  <Slides>54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59" baseType="lpstr">
      <vt:lpstr>Arial</vt:lpstr>
      <vt:lpstr>Calibri</vt:lpstr>
      <vt:lpstr>Calibri Light</vt:lpstr>
      <vt:lpstr>Courier</vt:lpstr>
      <vt:lpstr>Office Theme</vt:lpstr>
      <vt:lpstr>Getting SPICY with SQL</vt:lpstr>
      <vt:lpstr>A LITTLE BIT ABOUT ME…</vt:lpstr>
      <vt:lpstr>TODAY’S AGENDA</vt:lpstr>
      <vt:lpstr>BEFORE WE GET STARTED…</vt:lpstr>
      <vt:lpstr>FOLLOWING ALONG?</vt:lpstr>
      <vt:lpstr>SETTING UP THE DATABASE</vt:lpstr>
      <vt:lpstr>LET’S JUMP INTO IT…</vt:lpstr>
      <vt:lpstr>A QUICK (but hopefully not too boring) HISTORY OF SQL</vt:lpstr>
      <vt:lpstr>WHAT THE HECK IS SQL? </vt:lpstr>
      <vt:lpstr>WHY SHOULD I LEARN THIS MUMBO JUMBO?</vt:lpstr>
      <vt:lpstr>WHAT CAN YOU EVEN DO WITH SQL?</vt:lpstr>
      <vt:lpstr>THE SELECT STATEMENT</vt:lpstr>
      <vt:lpstr>RELATIONS</vt:lpstr>
      <vt:lpstr>THE SELECT STATEMENT</vt:lpstr>
      <vt:lpstr>ORDER BY</vt:lpstr>
      <vt:lpstr>DISTINCT</vt:lpstr>
      <vt:lpstr>THE WHERE CLAUSE</vt:lpstr>
      <vt:lpstr>COMPARISONS</vt:lpstr>
      <vt:lpstr>YOU NOW KNOW THE ABSOLUTE BASICS OF SQL</vt:lpstr>
      <vt:lpstr>JOINS</vt:lpstr>
      <vt:lpstr>SQL JOIN</vt:lpstr>
      <vt:lpstr>PRIMARY AND FOREIGN KEYS</vt:lpstr>
      <vt:lpstr>JOIN TYPES</vt:lpstr>
      <vt:lpstr>INNER JOIN</vt:lpstr>
      <vt:lpstr>LEFT JOIN</vt:lpstr>
      <vt:lpstr>CROSS JOIN</vt:lpstr>
      <vt:lpstr>SELF JOIN</vt:lpstr>
      <vt:lpstr>THAT’S ENOUGH JOINS FOR TODAY…</vt:lpstr>
      <vt:lpstr>INTERMEDIATE SQL</vt:lpstr>
      <vt:lpstr>GROUP BY</vt:lpstr>
      <vt:lpstr>HAVING</vt:lpstr>
      <vt:lpstr>UNION</vt:lpstr>
      <vt:lpstr>CASE</vt:lpstr>
      <vt:lpstr>SUBQUERIES</vt:lpstr>
      <vt:lpstr>SELECT QUERIES ARE GONE!</vt:lpstr>
      <vt:lpstr>THE SECRET PROJECT…</vt:lpstr>
      <vt:lpstr>DAS POKËDÅX</vt:lpstr>
      <vt:lpstr>TABLES CAN BE WHATEVER I WANT…</vt:lpstr>
      <vt:lpstr>CREATE A NEW DATABASE</vt:lpstr>
      <vt:lpstr>CREATE TABLE</vt:lpstr>
      <vt:lpstr>INSERT</vt:lpstr>
      <vt:lpstr>UPDATE</vt:lpstr>
      <vt:lpstr>DELETE</vt:lpstr>
      <vt:lpstr>ALTER</vt:lpstr>
      <vt:lpstr>DROP</vt:lpstr>
      <vt:lpstr>PowerPoint Presentation</vt:lpstr>
      <vt:lpstr>ONE LAST THING…</vt:lpstr>
      <vt:lpstr>SQL INJECTION</vt:lpstr>
      <vt:lpstr>WHY IT HAPPENS?</vt:lpstr>
      <vt:lpstr>THE ATTACK</vt:lpstr>
      <vt:lpstr>HACKERMAN</vt:lpstr>
      <vt:lpstr>HOW DO YOUR PROTECT YOURSELF?</vt:lpstr>
      <vt:lpstr>THAT’S IT FOR ME</vt:lpstr>
      <vt:lpstr>WANT MORE FROM ME?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Getting SPICY with SQL</dc:title>
  <dc:creator>Kevin Zhang</dc:creator>
  <cp:lastModifiedBy>Kevin Zhang</cp:lastModifiedBy>
  <cp:revision>3</cp:revision>
  <dcterms:created xsi:type="dcterms:W3CDTF">2019-02-07T06:34:04Z</dcterms:created>
  <dcterms:modified xsi:type="dcterms:W3CDTF">2019-02-07T07:10:30Z</dcterms:modified>
</cp:coreProperties>
</file>